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  <p:sldMasterId id="2147483678" r:id="rId4"/>
  </p:sldMasterIdLst>
  <p:notesMasterIdLst>
    <p:notesMasterId r:id="rId57"/>
  </p:notesMasterIdLst>
  <p:sldIdLst>
    <p:sldId id="256" r:id="rId5"/>
    <p:sldId id="261" r:id="rId6"/>
    <p:sldId id="262" r:id="rId7"/>
    <p:sldId id="289" r:id="rId8"/>
    <p:sldId id="302" r:id="rId9"/>
    <p:sldId id="303" r:id="rId10"/>
    <p:sldId id="304" r:id="rId11"/>
    <p:sldId id="344" r:id="rId12"/>
    <p:sldId id="305" r:id="rId13"/>
    <p:sldId id="306" r:id="rId14"/>
    <p:sldId id="307" r:id="rId15"/>
    <p:sldId id="308" r:id="rId16"/>
    <p:sldId id="309" r:id="rId17"/>
    <p:sldId id="310" r:id="rId18"/>
    <p:sldId id="345" r:id="rId19"/>
    <p:sldId id="264" r:id="rId20"/>
    <p:sldId id="311" r:id="rId21"/>
    <p:sldId id="312" r:id="rId22"/>
    <p:sldId id="348" r:id="rId23"/>
    <p:sldId id="349" r:id="rId24"/>
    <p:sldId id="350" r:id="rId25"/>
    <p:sldId id="351" r:id="rId26"/>
    <p:sldId id="352" r:id="rId27"/>
    <p:sldId id="274" r:id="rId28"/>
    <p:sldId id="353" r:id="rId29"/>
    <p:sldId id="346" r:id="rId30"/>
    <p:sldId id="347" r:id="rId31"/>
    <p:sldId id="313" r:id="rId32"/>
    <p:sldId id="314" r:id="rId33"/>
    <p:sldId id="275" r:id="rId34"/>
    <p:sldId id="290" r:id="rId35"/>
    <p:sldId id="315" r:id="rId36"/>
    <p:sldId id="317" r:id="rId37"/>
    <p:sldId id="318" r:id="rId38"/>
    <p:sldId id="319" r:id="rId39"/>
    <p:sldId id="320" r:id="rId40"/>
    <p:sldId id="342" r:id="rId41"/>
    <p:sldId id="334" r:id="rId42"/>
    <p:sldId id="335" r:id="rId43"/>
    <p:sldId id="336" r:id="rId44"/>
    <p:sldId id="326" r:id="rId45"/>
    <p:sldId id="328" r:id="rId46"/>
    <p:sldId id="327" r:id="rId47"/>
    <p:sldId id="354" r:id="rId48"/>
    <p:sldId id="329" r:id="rId49"/>
    <p:sldId id="337" r:id="rId50"/>
    <p:sldId id="338" r:id="rId51"/>
    <p:sldId id="339" r:id="rId52"/>
    <p:sldId id="340" r:id="rId53"/>
    <p:sldId id="341" r:id="rId54"/>
    <p:sldId id="343" r:id="rId55"/>
    <p:sldId id="273" r:id="rId5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5D12"/>
    <a:srgbClr val="797B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44" autoAdjust="0"/>
    <p:restoredTop sz="83946" autoAdjust="0"/>
  </p:normalViewPr>
  <p:slideViewPr>
    <p:cSldViewPr>
      <p:cViewPr>
        <p:scale>
          <a:sx n="68" d="100"/>
          <a:sy n="68" d="100"/>
        </p:scale>
        <p:origin x="-206" y="18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93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-576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1DA723-B897-4F6A-8321-2777A63987CE}" type="doc">
      <dgm:prSet loTypeId="urn:microsoft.com/office/officeart/2005/8/layout/equation1" loCatId="process" qsTypeId="urn:microsoft.com/office/officeart/2005/8/quickstyle/simple4" qsCatId="simple" csTypeId="urn:microsoft.com/office/officeart/2005/8/colors/colorful2" csCatId="colorful" phldr="1"/>
      <dgm:spPr/>
    </dgm:pt>
    <dgm:pt modelId="{2F3DA215-2048-4ABE-9996-D0AD02424E40}">
      <dgm:prSet phldrT="[Text]"/>
      <dgm:spPr/>
      <dgm:t>
        <a:bodyPr/>
        <a:lstStyle/>
        <a:p>
          <a:r>
            <a:rPr lang="vi-VN" b="1" dirty="0" smtClean="0">
              <a:latin typeface="Calibri" pitchFamily="34" charset="0"/>
              <a:cs typeface="Calibri" pitchFamily="34" charset="0"/>
            </a:rPr>
            <a:t>Ít nói</a:t>
          </a:r>
          <a:endParaRPr lang="en-US" b="1" dirty="0"/>
        </a:p>
      </dgm:t>
    </dgm:pt>
    <dgm:pt modelId="{2B0C2947-6975-4F6C-BDFA-7F4F2588E639}" type="parTrans" cxnId="{787DDCAC-ADA3-452E-9057-35133DCF163D}">
      <dgm:prSet/>
      <dgm:spPr/>
      <dgm:t>
        <a:bodyPr/>
        <a:lstStyle/>
        <a:p>
          <a:endParaRPr lang="en-US"/>
        </a:p>
      </dgm:t>
    </dgm:pt>
    <dgm:pt modelId="{8F67B52F-7F6A-45B7-A4BC-04B98DE0679E}" type="sibTrans" cxnId="{787DDCAC-ADA3-452E-9057-35133DCF163D}">
      <dgm:prSet/>
      <dgm:spPr/>
      <dgm:t>
        <a:bodyPr/>
        <a:lstStyle/>
        <a:p>
          <a:endParaRPr lang="en-US"/>
        </a:p>
      </dgm:t>
    </dgm:pt>
    <dgm:pt modelId="{09CBC07B-F60C-47F7-8886-BBD5F7C15CAA}">
      <dgm:prSet phldrT="[Text]"/>
      <dgm:spPr/>
      <dgm:t>
        <a:bodyPr/>
        <a:lstStyle/>
        <a:p>
          <a:r>
            <a:rPr lang="vi-VN" b="1" dirty="0" smtClean="0">
              <a:latin typeface="Calibri" pitchFamily="34" charset="0"/>
              <a:cs typeface="Calibri" pitchFamily="34" charset="0"/>
            </a:rPr>
            <a:t>Ngữ-pháp phức-tạp</a:t>
          </a:r>
          <a:endParaRPr lang="en-US" b="1" dirty="0"/>
        </a:p>
      </dgm:t>
    </dgm:pt>
    <dgm:pt modelId="{FAC8774A-9805-4627-A7BB-C7C9F9345082}" type="parTrans" cxnId="{678C84C7-DE8C-4BA5-96A4-5DF7F1AA4D30}">
      <dgm:prSet/>
      <dgm:spPr/>
      <dgm:t>
        <a:bodyPr/>
        <a:lstStyle/>
        <a:p>
          <a:endParaRPr lang="en-US"/>
        </a:p>
      </dgm:t>
    </dgm:pt>
    <dgm:pt modelId="{BA896EED-8A8C-44CB-BA70-4DA082BB028E}" type="sibTrans" cxnId="{678C84C7-DE8C-4BA5-96A4-5DF7F1AA4D30}">
      <dgm:prSet/>
      <dgm:spPr/>
      <dgm:t>
        <a:bodyPr/>
        <a:lstStyle/>
        <a:p>
          <a:endParaRPr lang="en-US"/>
        </a:p>
      </dgm:t>
    </dgm:pt>
    <dgm:pt modelId="{1E23BC0E-79CA-4DC8-985B-A7AC2A6ADB2C}">
      <dgm:prSet phldrT="[Text]"/>
      <dgm:spPr/>
      <dgm:t>
        <a:bodyPr/>
        <a:lstStyle/>
        <a:p>
          <a:r>
            <a:rPr lang="vi-VN" b="1" dirty="0" smtClean="0">
              <a:latin typeface="Calibri" pitchFamily="34" charset="0"/>
              <a:cs typeface="Calibri" pitchFamily="34" charset="0"/>
            </a:rPr>
            <a:t>Cần biết thêm 1 ngoại-ngữ</a:t>
          </a:r>
          <a:endParaRPr lang="en-US" b="1" dirty="0"/>
        </a:p>
      </dgm:t>
    </dgm:pt>
    <dgm:pt modelId="{9175C09B-6E48-4CBA-9D93-235778FA3065}" type="parTrans" cxnId="{93752A11-F1ED-417A-B28B-B4BF69651126}">
      <dgm:prSet/>
      <dgm:spPr/>
      <dgm:t>
        <a:bodyPr/>
        <a:lstStyle/>
        <a:p>
          <a:endParaRPr lang="en-US"/>
        </a:p>
      </dgm:t>
    </dgm:pt>
    <dgm:pt modelId="{FEB8E761-B985-46CB-93D6-A8FCB9BE9A75}" type="sibTrans" cxnId="{93752A11-F1ED-417A-B28B-B4BF69651126}">
      <dgm:prSet/>
      <dgm:spPr/>
      <dgm:t>
        <a:bodyPr/>
        <a:lstStyle/>
        <a:p>
          <a:endParaRPr lang="en-US"/>
        </a:p>
      </dgm:t>
    </dgm:pt>
    <dgm:pt modelId="{06AFFFEE-B92E-4102-8F98-8DB99D5E60AF}">
      <dgm:prSet phldrT="[Text]"/>
      <dgm:spPr/>
      <dgm:t>
        <a:bodyPr/>
        <a:lstStyle/>
        <a:p>
          <a:r>
            <a:rPr lang="en-US" b="1" dirty="0" smtClean="0"/>
            <a:t>KHÓ KHĂN</a:t>
          </a:r>
          <a:endParaRPr lang="en-US" b="1" dirty="0"/>
        </a:p>
      </dgm:t>
    </dgm:pt>
    <dgm:pt modelId="{C76FD352-2BC0-41B1-B2A0-87A6D2B19438}" type="parTrans" cxnId="{224D7AE0-A04A-4E1E-8C47-B4C05DCA5A9A}">
      <dgm:prSet/>
      <dgm:spPr/>
      <dgm:t>
        <a:bodyPr/>
        <a:lstStyle/>
        <a:p>
          <a:endParaRPr lang="en-US"/>
        </a:p>
      </dgm:t>
    </dgm:pt>
    <dgm:pt modelId="{163A57CD-A453-47EE-BD18-EC403580713B}" type="sibTrans" cxnId="{224D7AE0-A04A-4E1E-8C47-B4C05DCA5A9A}">
      <dgm:prSet/>
      <dgm:spPr/>
      <dgm:t>
        <a:bodyPr/>
        <a:lstStyle/>
        <a:p>
          <a:endParaRPr lang="en-US"/>
        </a:p>
      </dgm:t>
    </dgm:pt>
    <dgm:pt modelId="{BE9445CF-86FB-4B33-B642-C9A40F800A19}" type="pres">
      <dgm:prSet presAssocID="{D51DA723-B897-4F6A-8321-2777A63987CE}" presName="linearFlow" presStyleCnt="0">
        <dgm:presLayoutVars>
          <dgm:dir/>
          <dgm:resizeHandles val="exact"/>
        </dgm:presLayoutVars>
      </dgm:prSet>
      <dgm:spPr/>
    </dgm:pt>
    <dgm:pt modelId="{3265317F-09CB-42A7-AE1F-E4234CC251E3}" type="pres">
      <dgm:prSet presAssocID="{2F3DA215-2048-4ABE-9996-D0AD02424E4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C512DA-F486-4FCF-9F19-503F34E6EB26}" type="pres">
      <dgm:prSet presAssocID="{8F67B52F-7F6A-45B7-A4BC-04B98DE0679E}" presName="spacerL" presStyleCnt="0"/>
      <dgm:spPr/>
    </dgm:pt>
    <dgm:pt modelId="{CF3FFF37-4B60-453D-89F2-0B60A0F0F5E9}" type="pres">
      <dgm:prSet presAssocID="{8F67B52F-7F6A-45B7-A4BC-04B98DE0679E}" presName="sibTrans" presStyleLbl="sibTrans2D1" presStyleIdx="0" presStyleCnt="3"/>
      <dgm:spPr/>
      <dgm:t>
        <a:bodyPr/>
        <a:lstStyle/>
        <a:p>
          <a:endParaRPr lang="en-US"/>
        </a:p>
      </dgm:t>
    </dgm:pt>
    <dgm:pt modelId="{C314009E-D47B-4BA4-8BA0-09337D371237}" type="pres">
      <dgm:prSet presAssocID="{8F67B52F-7F6A-45B7-A4BC-04B98DE0679E}" presName="spacerR" presStyleCnt="0"/>
      <dgm:spPr/>
    </dgm:pt>
    <dgm:pt modelId="{7C4D632A-CA0E-4D1E-8A34-F4D98604522E}" type="pres">
      <dgm:prSet presAssocID="{09CBC07B-F60C-47F7-8886-BBD5F7C15CA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CD83EC-45F1-4128-A143-737AE7F070D1}" type="pres">
      <dgm:prSet presAssocID="{BA896EED-8A8C-44CB-BA70-4DA082BB028E}" presName="spacerL" presStyleCnt="0"/>
      <dgm:spPr/>
    </dgm:pt>
    <dgm:pt modelId="{AAF6A99C-86B2-470B-9072-3597EA7A933D}" type="pres">
      <dgm:prSet presAssocID="{BA896EED-8A8C-44CB-BA70-4DA082BB028E}" presName="sibTrans" presStyleLbl="sibTrans2D1" presStyleIdx="1" presStyleCnt="3"/>
      <dgm:spPr/>
      <dgm:t>
        <a:bodyPr/>
        <a:lstStyle/>
        <a:p>
          <a:endParaRPr lang="en-US"/>
        </a:p>
      </dgm:t>
    </dgm:pt>
    <dgm:pt modelId="{F6DC7FD5-FD19-4922-A059-E99C96394FCF}" type="pres">
      <dgm:prSet presAssocID="{BA896EED-8A8C-44CB-BA70-4DA082BB028E}" presName="spacerR" presStyleCnt="0"/>
      <dgm:spPr/>
    </dgm:pt>
    <dgm:pt modelId="{6957061B-8587-4375-9732-4DD2155F687B}" type="pres">
      <dgm:prSet presAssocID="{1E23BC0E-79CA-4DC8-985B-A7AC2A6ADB2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B85EC9-BABC-4FFF-A33D-DB14468CFD40}" type="pres">
      <dgm:prSet presAssocID="{FEB8E761-B985-46CB-93D6-A8FCB9BE9A75}" presName="spacerL" presStyleCnt="0"/>
      <dgm:spPr/>
    </dgm:pt>
    <dgm:pt modelId="{3F791BFA-C6A1-42BE-8082-B4988CC96DDC}" type="pres">
      <dgm:prSet presAssocID="{FEB8E761-B985-46CB-93D6-A8FCB9BE9A75}" presName="sibTrans" presStyleLbl="sibTrans2D1" presStyleIdx="2" presStyleCnt="3"/>
      <dgm:spPr/>
      <dgm:t>
        <a:bodyPr/>
        <a:lstStyle/>
        <a:p>
          <a:endParaRPr lang="en-US"/>
        </a:p>
      </dgm:t>
    </dgm:pt>
    <dgm:pt modelId="{788D7095-45D6-4B30-A9E8-E6283B555676}" type="pres">
      <dgm:prSet presAssocID="{FEB8E761-B985-46CB-93D6-A8FCB9BE9A75}" presName="spacerR" presStyleCnt="0"/>
      <dgm:spPr/>
    </dgm:pt>
    <dgm:pt modelId="{50422CC8-DFA7-4B38-8419-0FA0B1B4EE85}" type="pres">
      <dgm:prSet presAssocID="{06AFFFEE-B92E-4102-8F98-8DB99D5E60A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D4B983-3079-4BF9-89A4-E48DEF9CEEB2}" type="presOf" srcId="{BA896EED-8A8C-44CB-BA70-4DA082BB028E}" destId="{AAF6A99C-86B2-470B-9072-3597EA7A933D}" srcOrd="0" destOrd="0" presId="urn:microsoft.com/office/officeart/2005/8/layout/equation1"/>
    <dgm:cxn modelId="{787DDCAC-ADA3-452E-9057-35133DCF163D}" srcId="{D51DA723-B897-4F6A-8321-2777A63987CE}" destId="{2F3DA215-2048-4ABE-9996-D0AD02424E40}" srcOrd="0" destOrd="0" parTransId="{2B0C2947-6975-4F6C-BDFA-7F4F2588E639}" sibTransId="{8F67B52F-7F6A-45B7-A4BC-04B98DE0679E}"/>
    <dgm:cxn modelId="{C192265E-C7BF-4DB0-87F1-D12AD524F580}" type="presOf" srcId="{06AFFFEE-B92E-4102-8F98-8DB99D5E60AF}" destId="{50422CC8-DFA7-4B38-8419-0FA0B1B4EE85}" srcOrd="0" destOrd="0" presId="urn:microsoft.com/office/officeart/2005/8/layout/equation1"/>
    <dgm:cxn modelId="{BC00A16E-7A84-4F93-B310-71B04B2E9255}" type="presOf" srcId="{D51DA723-B897-4F6A-8321-2777A63987CE}" destId="{BE9445CF-86FB-4B33-B642-C9A40F800A19}" srcOrd="0" destOrd="0" presId="urn:microsoft.com/office/officeart/2005/8/layout/equation1"/>
    <dgm:cxn modelId="{8F2B46DA-570B-47E9-BBB8-F07F86A53FC5}" type="presOf" srcId="{FEB8E761-B985-46CB-93D6-A8FCB9BE9A75}" destId="{3F791BFA-C6A1-42BE-8082-B4988CC96DDC}" srcOrd="0" destOrd="0" presId="urn:microsoft.com/office/officeart/2005/8/layout/equation1"/>
    <dgm:cxn modelId="{E2391F6C-3B0D-411B-9018-CDE7E6EC390A}" type="presOf" srcId="{09CBC07B-F60C-47F7-8886-BBD5F7C15CAA}" destId="{7C4D632A-CA0E-4D1E-8A34-F4D98604522E}" srcOrd="0" destOrd="0" presId="urn:microsoft.com/office/officeart/2005/8/layout/equation1"/>
    <dgm:cxn modelId="{678C84C7-DE8C-4BA5-96A4-5DF7F1AA4D30}" srcId="{D51DA723-B897-4F6A-8321-2777A63987CE}" destId="{09CBC07B-F60C-47F7-8886-BBD5F7C15CAA}" srcOrd="1" destOrd="0" parTransId="{FAC8774A-9805-4627-A7BB-C7C9F9345082}" sibTransId="{BA896EED-8A8C-44CB-BA70-4DA082BB028E}"/>
    <dgm:cxn modelId="{224D7AE0-A04A-4E1E-8C47-B4C05DCA5A9A}" srcId="{D51DA723-B897-4F6A-8321-2777A63987CE}" destId="{06AFFFEE-B92E-4102-8F98-8DB99D5E60AF}" srcOrd="3" destOrd="0" parTransId="{C76FD352-2BC0-41B1-B2A0-87A6D2B19438}" sibTransId="{163A57CD-A453-47EE-BD18-EC403580713B}"/>
    <dgm:cxn modelId="{2013F0CE-E8EE-442D-AEBA-4A461BF95617}" type="presOf" srcId="{8F67B52F-7F6A-45B7-A4BC-04B98DE0679E}" destId="{CF3FFF37-4B60-453D-89F2-0B60A0F0F5E9}" srcOrd="0" destOrd="0" presId="urn:microsoft.com/office/officeart/2005/8/layout/equation1"/>
    <dgm:cxn modelId="{5F132C3E-1EB0-438A-B440-0EE7B1FA9AA0}" type="presOf" srcId="{1E23BC0E-79CA-4DC8-985B-A7AC2A6ADB2C}" destId="{6957061B-8587-4375-9732-4DD2155F687B}" srcOrd="0" destOrd="0" presId="urn:microsoft.com/office/officeart/2005/8/layout/equation1"/>
    <dgm:cxn modelId="{A4753326-F04A-4D91-8AE0-4643AB05E1A3}" type="presOf" srcId="{2F3DA215-2048-4ABE-9996-D0AD02424E40}" destId="{3265317F-09CB-42A7-AE1F-E4234CC251E3}" srcOrd="0" destOrd="0" presId="urn:microsoft.com/office/officeart/2005/8/layout/equation1"/>
    <dgm:cxn modelId="{93752A11-F1ED-417A-B28B-B4BF69651126}" srcId="{D51DA723-B897-4F6A-8321-2777A63987CE}" destId="{1E23BC0E-79CA-4DC8-985B-A7AC2A6ADB2C}" srcOrd="2" destOrd="0" parTransId="{9175C09B-6E48-4CBA-9D93-235778FA3065}" sibTransId="{FEB8E761-B985-46CB-93D6-A8FCB9BE9A75}"/>
    <dgm:cxn modelId="{925FC900-B376-457E-B2E7-04BFAE2F361A}" type="presParOf" srcId="{BE9445CF-86FB-4B33-B642-C9A40F800A19}" destId="{3265317F-09CB-42A7-AE1F-E4234CC251E3}" srcOrd="0" destOrd="0" presId="urn:microsoft.com/office/officeart/2005/8/layout/equation1"/>
    <dgm:cxn modelId="{4289D366-316F-4FF6-A93B-F26019C7D982}" type="presParOf" srcId="{BE9445CF-86FB-4B33-B642-C9A40F800A19}" destId="{57C512DA-F486-4FCF-9F19-503F34E6EB26}" srcOrd="1" destOrd="0" presId="urn:microsoft.com/office/officeart/2005/8/layout/equation1"/>
    <dgm:cxn modelId="{12678A81-F515-49E0-A943-F6F1DDB52A0C}" type="presParOf" srcId="{BE9445CF-86FB-4B33-B642-C9A40F800A19}" destId="{CF3FFF37-4B60-453D-89F2-0B60A0F0F5E9}" srcOrd="2" destOrd="0" presId="urn:microsoft.com/office/officeart/2005/8/layout/equation1"/>
    <dgm:cxn modelId="{741F3ED4-6AAD-418E-A227-98F40CDA8F5F}" type="presParOf" srcId="{BE9445CF-86FB-4B33-B642-C9A40F800A19}" destId="{C314009E-D47B-4BA4-8BA0-09337D371237}" srcOrd="3" destOrd="0" presId="urn:microsoft.com/office/officeart/2005/8/layout/equation1"/>
    <dgm:cxn modelId="{5891C3E1-98E1-47EC-905D-5A0FE34150FA}" type="presParOf" srcId="{BE9445CF-86FB-4B33-B642-C9A40F800A19}" destId="{7C4D632A-CA0E-4D1E-8A34-F4D98604522E}" srcOrd="4" destOrd="0" presId="urn:microsoft.com/office/officeart/2005/8/layout/equation1"/>
    <dgm:cxn modelId="{455666B4-D9FE-45CF-9956-D64D4E8A3BA3}" type="presParOf" srcId="{BE9445CF-86FB-4B33-B642-C9A40F800A19}" destId="{43CD83EC-45F1-4128-A143-737AE7F070D1}" srcOrd="5" destOrd="0" presId="urn:microsoft.com/office/officeart/2005/8/layout/equation1"/>
    <dgm:cxn modelId="{B5E1A43D-48B4-4D3D-A9D6-57E83565CB17}" type="presParOf" srcId="{BE9445CF-86FB-4B33-B642-C9A40F800A19}" destId="{AAF6A99C-86B2-470B-9072-3597EA7A933D}" srcOrd="6" destOrd="0" presId="urn:microsoft.com/office/officeart/2005/8/layout/equation1"/>
    <dgm:cxn modelId="{742AED74-359E-4384-87B3-E70A7C42BC74}" type="presParOf" srcId="{BE9445CF-86FB-4B33-B642-C9A40F800A19}" destId="{F6DC7FD5-FD19-4922-A059-E99C96394FCF}" srcOrd="7" destOrd="0" presId="urn:microsoft.com/office/officeart/2005/8/layout/equation1"/>
    <dgm:cxn modelId="{1F2C6F5B-48D2-44A7-9BC4-5C4A0E559698}" type="presParOf" srcId="{BE9445CF-86FB-4B33-B642-C9A40F800A19}" destId="{6957061B-8587-4375-9732-4DD2155F687B}" srcOrd="8" destOrd="0" presId="urn:microsoft.com/office/officeart/2005/8/layout/equation1"/>
    <dgm:cxn modelId="{64CEC621-39E9-44E5-A8CA-026554B7CA16}" type="presParOf" srcId="{BE9445CF-86FB-4B33-B642-C9A40F800A19}" destId="{DCB85EC9-BABC-4FFF-A33D-DB14468CFD40}" srcOrd="9" destOrd="0" presId="urn:microsoft.com/office/officeart/2005/8/layout/equation1"/>
    <dgm:cxn modelId="{D1A1CEE8-335C-4B47-B433-B0370D828702}" type="presParOf" srcId="{BE9445CF-86FB-4B33-B642-C9A40F800A19}" destId="{3F791BFA-C6A1-42BE-8082-B4988CC96DDC}" srcOrd="10" destOrd="0" presId="urn:microsoft.com/office/officeart/2005/8/layout/equation1"/>
    <dgm:cxn modelId="{C2638013-A7D7-43AB-BF1A-0708AB83315A}" type="presParOf" srcId="{BE9445CF-86FB-4B33-B642-C9A40F800A19}" destId="{788D7095-45D6-4B30-A9E8-E6283B555676}" srcOrd="11" destOrd="0" presId="urn:microsoft.com/office/officeart/2005/8/layout/equation1"/>
    <dgm:cxn modelId="{1D20C417-1EB7-452F-8659-44A0B7261EDE}" type="presParOf" srcId="{BE9445CF-86FB-4B33-B642-C9A40F800A19}" destId="{50422CC8-DFA7-4B38-8419-0FA0B1B4EE85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A84CAD-F7B2-41D0-87F3-DFEE7E98C2E4}" type="doc">
      <dgm:prSet loTypeId="urn:microsoft.com/office/officeart/2005/8/layout/hList9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973E313-8C34-4848-A4E2-438B6D6402D4}">
      <dgm:prSet phldrT="[Text]"/>
      <dgm:spPr/>
      <dgm:t>
        <a:bodyPr/>
        <a:lstStyle/>
        <a:p>
          <a:r>
            <a:rPr lang="en-US" dirty="0" smtClean="0"/>
            <a:t>Accusative (</a:t>
          </a:r>
          <a:r>
            <a:rPr lang="en-US" dirty="0" err="1" smtClean="0"/>
            <a:t>Đối</a:t>
          </a:r>
          <a:r>
            <a:rPr lang="en-US" dirty="0" smtClean="0"/>
            <a:t> </a:t>
          </a:r>
          <a:r>
            <a:rPr lang="en-US" dirty="0" err="1" smtClean="0"/>
            <a:t>cách</a:t>
          </a:r>
          <a:r>
            <a:rPr lang="en-US" dirty="0" smtClean="0"/>
            <a:t>)</a:t>
          </a:r>
          <a:endParaRPr lang="en-US" dirty="0"/>
        </a:p>
      </dgm:t>
    </dgm:pt>
    <dgm:pt modelId="{BA387F9A-1178-451B-99C7-E351D5820546}" type="parTrans" cxnId="{19959892-E448-41B9-9556-D3BF89596BA1}">
      <dgm:prSet/>
      <dgm:spPr/>
      <dgm:t>
        <a:bodyPr/>
        <a:lstStyle/>
        <a:p>
          <a:endParaRPr lang="en-US"/>
        </a:p>
      </dgm:t>
    </dgm:pt>
    <dgm:pt modelId="{90B6EA12-3B37-4ED4-A8D2-77483D450EF4}" type="sibTrans" cxnId="{19959892-E448-41B9-9556-D3BF89596BA1}">
      <dgm:prSet/>
      <dgm:spPr/>
      <dgm:t>
        <a:bodyPr/>
        <a:lstStyle/>
        <a:p>
          <a:endParaRPr lang="en-US"/>
        </a:p>
      </dgm:t>
    </dgm:pt>
    <dgm:pt modelId="{141B86D7-15E1-4FCC-AC2F-082CC9822E1F}">
      <dgm:prSet phldrT="[Text]" custT="1"/>
      <dgm:spPr/>
      <dgm:t>
        <a:bodyPr/>
        <a:lstStyle/>
        <a:p>
          <a:pPr algn="ctr"/>
          <a:r>
            <a:rPr lang="en-US" sz="2000" dirty="0" err="1" smtClean="0"/>
            <a:t>Danh-từ</a:t>
          </a:r>
          <a:r>
            <a:rPr lang="en-US" sz="2000" dirty="0" smtClean="0"/>
            <a:t> </a:t>
          </a:r>
          <a:r>
            <a:rPr lang="en-US" sz="2000" dirty="0" err="1" smtClean="0"/>
            <a:t>chỉ</a:t>
          </a:r>
          <a:r>
            <a:rPr lang="en-US" sz="2000" dirty="0" smtClean="0"/>
            <a:t> </a:t>
          </a:r>
          <a:r>
            <a:rPr lang="en-US" sz="2000" dirty="0" err="1" smtClean="0"/>
            <a:t>phương-hướng</a:t>
          </a:r>
          <a:r>
            <a:rPr lang="en-US" sz="2000" dirty="0" smtClean="0"/>
            <a:t> </a:t>
          </a:r>
          <a:r>
            <a:rPr lang="en-US" sz="2000" dirty="0" err="1" smtClean="0"/>
            <a:t>của</a:t>
          </a:r>
          <a:r>
            <a:rPr lang="en-US" sz="2000" dirty="0" smtClean="0"/>
            <a:t> </a:t>
          </a:r>
          <a:r>
            <a:rPr lang="en-US" sz="2000" dirty="0" err="1" smtClean="0"/>
            <a:t>hành-động</a:t>
          </a:r>
          <a:r>
            <a:rPr lang="en-US" sz="2000" dirty="0" smtClean="0"/>
            <a:t> </a:t>
          </a:r>
          <a:r>
            <a:rPr lang="en-US" sz="2000" dirty="0" err="1" smtClean="0"/>
            <a:t>đi</a:t>
          </a:r>
          <a:r>
            <a:rPr lang="en-US" sz="2000" dirty="0" smtClean="0"/>
            <a:t>:  “</a:t>
          </a:r>
          <a:r>
            <a:rPr lang="en-US" sz="2000" dirty="0" err="1" smtClean="0"/>
            <a:t>Đức</a:t>
          </a:r>
          <a:r>
            <a:rPr lang="en-US" sz="2000" dirty="0" smtClean="0"/>
            <a:t> </a:t>
          </a:r>
          <a:r>
            <a:rPr lang="en-US" sz="2000" dirty="0" err="1" smtClean="0"/>
            <a:t>Phật</a:t>
          </a:r>
          <a:r>
            <a:rPr lang="en-US" sz="2000" dirty="0" smtClean="0"/>
            <a:t> – </a:t>
          </a:r>
          <a:r>
            <a:rPr lang="en-US" sz="2000" dirty="0" err="1" smtClean="0"/>
            <a:t>nơi</a:t>
          </a:r>
          <a:r>
            <a:rPr lang="en-US" sz="2000" dirty="0" smtClean="0"/>
            <a:t> </a:t>
          </a:r>
          <a:r>
            <a:rPr lang="en-US" sz="2000" dirty="0" err="1" smtClean="0"/>
            <a:t>nương</a:t>
          </a:r>
          <a:r>
            <a:rPr lang="en-US" sz="2000" dirty="0" smtClean="0"/>
            <a:t> </a:t>
          </a:r>
          <a:r>
            <a:rPr lang="en-US" sz="2000" dirty="0" err="1" smtClean="0"/>
            <a:t>nhờ</a:t>
          </a:r>
          <a:r>
            <a:rPr lang="en-US" sz="2000" dirty="0" smtClean="0"/>
            <a:t>”</a:t>
          </a:r>
          <a:endParaRPr lang="en-US" sz="2000" dirty="0"/>
        </a:p>
      </dgm:t>
    </dgm:pt>
    <dgm:pt modelId="{BB168278-BD58-497B-B181-8EBB10554177}" type="parTrans" cxnId="{874BEC10-DEB5-490E-AE4A-BFBB3ED33937}">
      <dgm:prSet/>
      <dgm:spPr/>
      <dgm:t>
        <a:bodyPr/>
        <a:lstStyle/>
        <a:p>
          <a:endParaRPr lang="en-US"/>
        </a:p>
      </dgm:t>
    </dgm:pt>
    <dgm:pt modelId="{09D14A0A-CA97-4B03-88EE-B223B5708B18}" type="sibTrans" cxnId="{874BEC10-DEB5-490E-AE4A-BFBB3ED33937}">
      <dgm:prSet/>
      <dgm:spPr/>
      <dgm:t>
        <a:bodyPr/>
        <a:lstStyle/>
        <a:p>
          <a:endParaRPr lang="en-US"/>
        </a:p>
      </dgm:t>
    </dgm:pt>
    <dgm:pt modelId="{2B471FFD-0AD1-4F4A-95D4-8CC489798B88}">
      <dgm:prSet phldrT="[Text]"/>
      <dgm:spPr/>
      <dgm:t>
        <a:bodyPr/>
        <a:lstStyle/>
        <a:p>
          <a:r>
            <a:rPr lang="en-US" dirty="0" err="1" smtClean="0"/>
            <a:t>Hiện-tại</a:t>
          </a:r>
          <a:r>
            <a:rPr lang="en-US" dirty="0" smtClean="0"/>
            <a:t>, </a:t>
          </a:r>
          <a:r>
            <a:rPr lang="en-US" dirty="0" err="1" smtClean="0"/>
            <a:t>chủ-động</a:t>
          </a:r>
          <a:r>
            <a:rPr lang="en-US" dirty="0" smtClean="0"/>
            <a:t>, </a:t>
          </a:r>
          <a:r>
            <a:rPr lang="en-US" dirty="0" err="1" smtClean="0"/>
            <a:t>ngôi</a:t>
          </a:r>
          <a:r>
            <a:rPr lang="en-US" dirty="0" smtClean="0"/>
            <a:t> 1</a:t>
          </a:r>
          <a:endParaRPr lang="en-US" dirty="0"/>
        </a:p>
      </dgm:t>
    </dgm:pt>
    <dgm:pt modelId="{AE5F8569-19DF-4E58-8121-C6702E4AB2F4}" type="parTrans" cxnId="{6DC2B25E-6CDA-43F2-86E0-1164DA409B99}">
      <dgm:prSet/>
      <dgm:spPr/>
      <dgm:t>
        <a:bodyPr/>
        <a:lstStyle/>
        <a:p>
          <a:endParaRPr lang="en-US"/>
        </a:p>
      </dgm:t>
    </dgm:pt>
    <dgm:pt modelId="{79239C43-0BDC-472E-81E2-09E67B36A96C}" type="sibTrans" cxnId="{6DC2B25E-6CDA-43F2-86E0-1164DA409B99}">
      <dgm:prSet/>
      <dgm:spPr/>
      <dgm:t>
        <a:bodyPr/>
        <a:lstStyle/>
        <a:p>
          <a:endParaRPr lang="en-US"/>
        </a:p>
      </dgm:t>
    </dgm:pt>
    <dgm:pt modelId="{CDB2DCB6-DDBD-4BCA-BADF-33EB4AFC43DB}">
      <dgm:prSet phldrT="[Text]" custT="1"/>
      <dgm:spPr/>
      <dgm:t>
        <a:bodyPr/>
        <a:lstStyle/>
        <a:p>
          <a:r>
            <a:rPr lang="en-US" sz="3000" dirty="0" err="1" smtClean="0"/>
            <a:t>Động-từ</a:t>
          </a:r>
          <a:r>
            <a:rPr lang="en-US" sz="3000" dirty="0" smtClean="0"/>
            <a:t>:  “</a:t>
          </a:r>
          <a:r>
            <a:rPr lang="en-US" sz="3000" dirty="0" err="1" smtClean="0"/>
            <a:t>Tôi</a:t>
          </a:r>
          <a:r>
            <a:rPr lang="en-US" sz="3000" dirty="0" smtClean="0"/>
            <a:t> </a:t>
          </a:r>
          <a:r>
            <a:rPr lang="en-US" sz="3000" dirty="0" err="1" smtClean="0"/>
            <a:t>đi</a:t>
          </a:r>
          <a:r>
            <a:rPr lang="en-US" sz="3000" dirty="0" smtClean="0"/>
            <a:t>”</a:t>
          </a:r>
          <a:endParaRPr lang="en-US" sz="3000" dirty="0"/>
        </a:p>
      </dgm:t>
    </dgm:pt>
    <dgm:pt modelId="{B772CFF6-3A3D-471F-874E-5BD09DC7371A}" type="parTrans" cxnId="{0EA98224-8DD1-44A8-A347-4135E10E7E3F}">
      <dgm:prSet/>
      <dgm:spPr/>
      <dgm:t>
        <a:bodyPr/>
        <a:lstStyle/>
        <a:p>
          <a:endParaRPr lang="en-US"/>
        </a:p>
      </dgm:t>
    </dgm:pt>
    <dgm:pt modelId="{5A2B376E-FFF5-47C1-96E3-07CACCDFB432}" type="sibTrans" cxnId="{0EA98224-8DD1-44A8-A347-4135E10E7E3F}">
      <dgm:prSet/>
      <dgm:spPr/>
      <dgm:t>
        <a:bodyPr/>
        <a:lstStyle/>
        <a:p>
          <a:endParaRPr lang="en-US"/>
        </a:p>
      </dgm:t>
    </dgm:pt>
    <dgm:pt modelId="{D69737A0-D01E-4884-959E-A7C7EB00104A}" type="pres">
      <dgm:prSet presAssocID="{C6A84CAD-F7B2-41D0-87F3-DFEE7E98C2E4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5662343-D4B1-4CA5-8C92-2F284E132D5D}" type="pres">
      <dgm:prSet presAssocID="{B973E313-8C34-4848-A4E2-438B6D6402D4}" presName="posSpace" presStyleCnt="0"/>
      <dgm:spPr/>
    </dgm:pt>
    <dgm:pt modelId="{94700618-BFD8-40BA-802E-C64982A57286}" type="pres">
      <dgm:prSet presAssocID="{B973E313-8C34-4848-A4E2-438B6D6402D4}" presName="vertFlow" presStyleCnt="0"/>
      <dgm:spPr/>
    </dgm:pt>
    <dgm:pt modelId="{950BAE0F-A075-4491-99DB-5034D46F755F}" type="pres">
      <dgm:prSet presAssocID="{B973E313-8C34-4848-A4E2-438B6D6402D4}" presName="topSpace" presStyleCnt="0"/>
      <dgm:spPr/>
    </dgm:pt>
    <dgm:pt modelId="{4B9D84D9-EA15-42D3-AF68-C4D4803A2F41}" type="pres">
      <dgm:prSet presAssocID="{B973E313-8C34-4848-A4E2-438B6D6402D4}" presName="firstComp" presStyleCnt="0"/>
      <dgm:spPr/>
    </dgm:pt>
    <dgm:pt modelId="{DC8564D1-D7A5-4A69-A3E0-08E9008BB8EE}" type="pres">
      <dgm:prSet presAssocID="{B973E313-8C34-4848-A4E2-438B6D6402D4}" presName="firstChild" presStyleLbl="bgAccFollowNode1" presStyleIdx="0" presStyleCnt="2"/>
      <dgm:spPr/>
      <dgm:t>
        <a:bodyPr/>
        <a:lstStyle/>
        <a:p>
          <a:endParaRPr lang="en-US"/>
        </a:p>
      </dgm:t>
    </dgm:pt>
    <dgm:pt modelId="{9E5EC5CF-F4F0-430A-8A40-A5B7E0DEEE93}" type="pres">
      <dgm:prSet presAssocID="{B973E313-8C34-4848-A4E2-438B6D6402D4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197F0D-EC09-4913-8023-330FE27BCF83}" type="pres">
      <dgm:prSet presAssocID="{B973E313-8C34-4848-A4E2-438B6D6402D4}" presName="negSpace" presStyleCnt="0"/>
      <dgm:spPr/>
    </dgm:pt>
    <dgm:pt modelId="{8A0A60FA-441E-4DC6-807E-EA30BE7621B4}" type="pres">
      <dgm:prSet presAssocID="{B973E313-8C34-4848-A4E2-438B6D6402D4}" presName="circle" presStyleLbl="node1" presStyleIdx="0" presStyleCnt="2"/>
      <dgm:spPr/>
      <dgm:t>
        <a:bodyPr/>
        <a:lstStyle/>
        <a:p>
          <a:endParaRPr lang="en-US"/>
        </a:p>
      </dgm:t>
    </dgm:pt>
    <dgm:pt modelId="{729D00DC-93AA-4054-A6D4-D9FB2BABBBAB}" type="pres">
      <dgm:prSet presAssocID="{90B6EA12-3B37-4ED4-A8D2-77483D450EF4}" presName="transSpace" presStyleCnt="0"/>
      <dgm:spPr/>
    </dgm:pt>
    <dgm:pt modelId="{40210D7D-61B3-4748-B292-EE3A27F52DB8}" type="pres">
      <dgm:prSet presAssocID="{2B471FFD-0AD1-4F4A-95D4-8CC489798B88}" presName="posSpace" presStyleCnt="0"/>
      <dgm:spPr/>
    </dgm:pt>
    <dgm:pt modelId="{570F8EE2-68DF-44F8-8525-B5DB6E40CCEB}" type="pres">
      <dgm:prSet presAssocID="{2B471FFD-0AD1-4F4A-95D4-8CC489798B88}" presName="vertFlow" presStyleCnt="0"/>
      <dgm:spPr/>
    </dgm:pt>
    <dgm:pt modelId="{E7B752B7-B98A-4E8B-B6EF-E19BB4533B05}" type="pres">
      <dgm:prSet presAssocID="{2B471FFD-0AD1-4F4A-95D4-8CC489798B88}" presName="topSpace" presStyleCnt="0"/>
      <dgm:spPr/>
    </dgm:pt>
    <dgm:pt modelId="{FD15E46D-00B2-42B7-BEF0-4D6A69539668}" type="pres">
      <dgm:prSet presAssocID="{2B471FFD-0AD1-4F4A-95D4-8CC489798B88}" presName="firstComp" presStyleCnt="0"/>
      <dgm:spPr/>
    </dgm:pt>
    <dgm:pt modelId="{603541E8-8330-4BB7-BB29-C266913640B2}" type="pres">
      <dgm:prSet presAssocID="{2B471FFD-0AD1-4F4A-95D4-8CC489798B88}" presName="firstChild" presStyleLbl="bgAccFollowNode1" presStyleIdx="1" presStyleCnt="2"/>
      <dgm:spPr/>
      <dgm:t>
        <a:bodyPr/>
        <a:lstStyle/>
        <a:p>
          <a:endParaRPr lang="en-US"/>
        </a:p>
      </dgm:t>
    </dgm:pt>
    <dgm:pt modelId="{8CDA3DCF-747F-4870-9B8A-6E7B7880FCB7}" type="pres">
      <dgm:prSet presAssocID="{2B471FFD-0AD1-4F4A-95D4-8CC489798B88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0C2892-0E7D-4E3E-8535-BA2ADA1BCB64}" type="pres">
      <dgm:prSet presAssocID="{2B471FFD-0AD1-4F4A-95D4-8CC489798B88}" presName="negSpace" presStyleCnt="0"/>
      <dgm:spPr/>
    </dgm:pt>
    <dgm:pt modelId="{50315E41-F271-41EE-9908-DBEACD485AA4}" type="pres">
      <dgm:prSet presAssocID="{2B471FFD-0AD1-4F4A-95D4-8CC489798B88}" presName="circle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0C376CB2-4317-450F-9A0F-7C6DBFFC4023}" type="presOf" srcId="{C6A84CAD-F7B2-41D0-87F3-DFEE7E98C2E4}" destId="{D69737A0-D01E-4884-959E-A7C7EB00104A}" srcOrd="0" destOrd="0" presId="urn:microsoft.com/office/officeart/2005/8/layout/hList9"/>
    <dgm:cxn modelId="{C7537E89-15EE-4309-ADAE-AC1CA2BC9AA1}" type="presOf" srcId="{141B86D7-15E1-4FCC-AC2F-082CC9822E1F}" destId="{DC8564D1-D7A5-4A69-A3E0-08E9008BB8EE}" srcOrd="0" destOrd="0" presId="urn:microsoft.com/office/officeart/2005/8/layout/hList9"/>
    <dgm:cxn modelId="{5AC73174-B7DE-407E-A061-76B4E037A4C7}" type="presOf" srcId="{CDB2DCB6-DDBD-4BCA-BADF-33EB4AFC43DB}" destId="{8CDA3DCF-747F-4870-9B8A-6E7B7880FCB7}" srcOrd="1" destOrd="0" presId="urn:microsoft.com/office/officeart/2005/8/layout/hList9"/>
    <dgm:cxn modelId="{874BEC10-DEB5-490E-AE4A-BFBB3ED33937}" srcId="{B973E313-8C34-4848-A4E2-438B6D6402D4}" destId="{141B86D7-15E1-4FCC-AC2F-082CC9822E1F}" srcOrd="0" destOrd="0" parTransId="{BB168278-BD58-497B-B181-8EBB10554177}" sibTransId="{09D14A0A-CA97-4B03-88EE-B223B5708B18}"/>
    <dgm:cxn modelId="{5E6D9475-2121-4FEB-AD69-D14AAEF411BD}" type="presOf" srcId="{B973E313-8C34-4848-A4E2-438B6D6402D4}" destId="{8A0A60FA-441E-4DC6-807E-EA30BE7621B4}" srcOrd="0" destOrd="0" presId="urn:microsoft.com/office/officeart/2005/8/layout/hList9"/>
    <dgm:cxn modelId="{19959892-E448-41B9-9556-D3BF89596BA1}" srcId="{C6A84CAD-F7B2-41D0-87F3-DFEE7E98C2E4}" destId="{B973E313-8C34-4848-A4E2-438B6D6402D4}" srcOrd="0" destOrd="0" parTransId="{BA387F9A-1178-451B-99C7-E351D5820546}" sibTransId="{90B6EA12-3B37-4ED4-A8D2-77483D450EF4}"/>
    <dgm:cxn modelId="{5B014C53-5F36-47C7-ABD4-94C37903F58E}" type="presOf" srcId="{2B471FFD-0AD1-4F4A-95D4-8CC489798B88}" destId="{50315E41-F271-41EE-9908-DBEACD485AA4}" srcOrd="0" destOrd="0" presId="urn:microsoft.com/office/officeart/2005/8/layout/hList9"/>
    <dgm:cxn modelId="{6DC2B25E-6CDA-43F2-86E0-1164DA409B99}" srcId="{C6A84CAD-F7B2-41D0-87F3-DFEE7E98C2E4}" destId="{2B471FFD-0AD1-4F4A-95D4-8CC489798B88}" srcOrd="1" destOrd="0" parTransId="{AE5F8569-19DF-4E58-8121-C6702E4AB2F4}" sibTransId="{79239C43-0BDC-472E-81E2-09E67B36A96C}"/>
    <dgm:cxn modelId="{F5BC61BC-636A-41E6-815C-9021A45DC782}" type="presOf" srcId="{141B86D7-15E1-4FCC-AC2F-082CC9822E1F}" destId="{9E5EC5CF-F4F0-430A-8A40-A5B7E0DEEE93}" srcOrd="1" destOrd="0" presId="urn:microsoft.com/office/officeart/2005/8/layout/hList9"/>
    <dgm:cxn modelId="{12DD7E40-BA65-4B2F-A822-E87493FF1265}" type="presOf" srcId="{CDB2DCB6-DDBD-4BCA-BADF-33EB4AFC43DB}" destId="{603541E8-8330-4BB7-BB29-C266913640B2}" srcOrd="0" destOrd="0" presId="urn:microsoft.com/office/officeart/2005/8/layout/hList9"/>
    <dgm:cxn modelId="{0EA98224-8DD1-44A8-A347-4135E10E7E3F}" srcId="{2B471FFD-0AD1-4F4A-95D4-8CC489798B88}" destId="{CDB2DCB6-DDBD-4BCA-BADF-33EB4AFC43DB}" srcOrd="0" destOrd="0" parTransId="{B772CFF6-3A3D-471F-874E-5BD09DC7371A}" sibTransId="{5A2B376E-FFF5-47C1-96E3-07CACCDFB432}"/>
    <dgm:cxn modelId="{7F27047B-93D1-4271-AC2B-18CDF3134E2E}" type="presParOf" srcId="{D69737A0-D01E-4884-959E-A7C7EB00104A}" destId="{F5662343-D4B1-4CA5-8C92-2F284E132D5D}" srcOrd="0" destOrd="0" presId="urn:microsoft.com/office/officeart/2005/8/layout/hList9"/>
    <dgm:cxn modelId="{758DCDCE-235F-46D7-B0BA-6666F8532AEC}" type="presParOf" srcId="{D69737A0-D01E-4884-959E-A7C7EB00104A}" destId="{94700618-BFD8-40BA-802E-C64982A57286}" srcOrd="1" destOrd="0" presId="urn:microsoft.com/office/officeart/2005/8/layout/hList9"/>
    <dgm:cxn modelId="{ACB44556-73CD-4750-A895-F8554E4EEDFE}" type="presParOf" srcId="{94700618-BFD8-40BA-802E-C64982A57286}" destId="{950BAE0F-A075-4491-99DB-5034D46F755F}" srcOrd="0" destOrd="0" presId="urn:microsoft.com/office/officeart/2005/8/layout/hList9"/>
    <dgm:cxn modelId="{D158CEA8-39CA-48D8-8F70-F48177DC5662}" type="presParOf" srcId="{94700618-BFD8-40BA-802E-C64982A57286}" destId="{4B9D84D9-EA15-42D3-AF68-C4D4803A2F41}" srcOrd="1" destOrd="0" presId="urn:microsoft.com/office/officeart/2005/8/layout/hList9"/>
    <dgm:cxn modelId="{B8FFC70B-E262-4502-B7A3-20C822D918F6}" type="presParOf" srcId="{4B9D84D9-EA15-42D3-AF68-C4D4803A2F41}" destId="{DC8564D1-D7A5-4A69-A3E0-08E9008BB8EE}" srcOrd="0" destOrd="0" presId="urn:microsoft.com/office/officeart/2005/8/layout/hList9"/>
    <dgm:cxn modelId="{14254E60-FECF-4AC8-8BF0-895052E573EE}" type="presParOf" srcId="{4B9D84D9-EA15-42D3-AF68-C4D4803A2F41}" destId="{9E5EC5CF-F4F0-430A-8A40-A5B7E0DEEE93}" srcOrd="1" destOrd="0" presId="urn:microsoft.com/office/officeart/2005/8/layout/hList9"/>
    <dgm:cxn modelId="{1DE961DE-7185-439F-AB94-8DDB52D914AE}" type="presParOf" srcId="{D69737A0-D01E-4884-959E-A7C7EB00104A}" destId="{3F197F0D-EC09-4913-8023-330FE27BCF83}" srcOrd="2" destOrd="0" presId="urn:microsoft.com/office/officeart/2005/8/layout/hList9"/>
    <dgm:cxn modelId="{4700C6C3-6DE6-4726-B2A0-583E643C50F2}" type="presParOf" srcId="{D69737A0-D01E-4884-959E-A7C7EB00104A}" destId="{8A0A60FA-441E-4DC6-807E-EA30BE7621B4}" srcOrd="3" destOrd="0" presId="urn:microsoft.com/office/officeart/2005/8/layout/hList9"/>
    <dgm:cxn modelId="{A7674AE8-9B79-444C-B4D1-442D3953B970}" type="presParOf" srcId="{D69737A0-D01E-4884-959E-A7C7EB00104A}" destId="{729D00DC-93AA-4054-A6D4-D9FB2BABBBAB}" srcOrd="4" destOrd="0" presId="urn:microsoft.com/office/officeart/2005/8/layout/hList9"/>
    <dgm:cxn modelId="{B0C1B0D7-0CC9-469E-A041-B0765D5F25B3}" type="presParOf" srcId="{D69737A0-D01E-4884-959E-A7C7EB00104A}" destId="{40210D7D-61B3-4748-B292-EE3A27F52DB8}" srcOrd="5" destOrd="0" presId="urn:microsoft.com/office/officeart/2005/8/layout/hList9"/>
    <dgm:cxn modelId="{EB5A9238-8D5A-43AD-9689-82B8CA3E05D7}" type="presParOf" srcId="{D69737A0-D01E-4884-959E-A7C7EB00104A}" destId="{570F8EE2-68DF-44F8-8525-B5DB6E40CCEB}" srcOrd="6" destOrd="0" presId="urn:microsoft.com/office/officeart/2005/8/layout/hList9"/>
    <dgm:cxn modelId="{2615CA27-B154-43B5-AB26-DE31533FA556}" type="presParOf" srcId="{570F8EE2-68DF-44F8-8525-B5DB6E40CCEB}" destId="{E7B752B7-B98A-4E8B-B6EF-E19BB4533B05}" srcOrd="0" destOrd="0" presId="urn:microsoft.com/office/officeart/2005/8/layout/hList9"/>
    <dgm:cxn modelId="{D26A96AA-FB3D-4B29-A7EC-E0986EC53793}" type="presParOf" srcId="{570F8EE2-68DF-44F8-8525-B5DB6E40CCEB}" destId="{FD15E46D-00B2-42B7-BEF0-4D6A69539668}" srcOrd="1" destOrd="0" presId="urn:microsoft.com/office/officeart/2005/8/layout/hList9"/>
    <dgm:cxn modelId="{3FE72370-C951-426B-BF22-DFE8C1367B0E}" type="presParOf" srcId="{FD15E46D-00B2-42B7-BEF0-4D6A69539668}" destId="{603541E8-8330-4BB7-BB29-C266913640B2}" srcOrd="0" destOrd="0" presId="urn:microsoft.com/office/officeart/2005/8/layout/hList9"/>
    <dgm:cxn modelId="{533CCB6C-283A-4374-A815-7B248111E97A}" type="presParOf" srcId="{FD15E46D-00B2-42B7-BEF0-4D6A69539668}" destId="{8CDA3DCF-747F-4870-9B8A-6E7B7880FCB7}" srcOrd="1" destOrd="0" presId="urn:microsoft.com/office/officeart/2005/8/layout/hList9"/>
    <dgm:cxn modelId="{28AF33F4-D986-4C9C-B4BE-A4AFEE5EB738}" type="presParOf" srcId="{D69737A0-D01E-4884-959E-A7C7EB00104A}" destId="{AA0C2892-0E7D-4E3E-8535-BA2ADA1BCB64}" srcOrd="7" destOrd="0" presId="urn:microsoft.com/office/officeart/2005/8/layout/hList9"/>
    <dgm:cxn modelId="{8E5F45E0-0233-42AA-B988-9376A6501A67}" type="presParOf" srcId="{D69737A0-D01E-4884-959E-A7C7EB00104A}" destId="{50315E41-F271-41EE-9908-DBEACD485AA4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A84CAD-F7B2-41D0-87F3-DFEE7E98C2E4}" type="doc">
      <dgm:prSet loTypeId="urn:microsoft.com/office/officeart/2005/8/layout/hList9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973E313-8C34-4848-A4E2-438B6D6402D4}">
      <dgm:prSet phldrT="[Text]"/>
      <dgm:spPr/>
      <dgm:t>
        <a:bodyPr/>
        <a:lstStyle/>
        <a:p>
          <a:r>
            <a:rPr lang="en-US" dirty="0" smtClean="0"/>
            <a:t>Accusative (</a:t>
          </a:r>
          <a:r>
            <a:rPr lang="en-US" dirty="0" err="1" smtClean="0"/>
            <a:t>Đối</a:t>
          </a:r>
          <a:r>
            <a:rPr lang="en-US" dirty="0" smtClean="0"/>
            <a:t> </a:t>
          </a:r>
          <a:r>
            <a:rPr lang="en-US" dirty="0" err="1" smtClean="0"/>
            <a:t>cách</a:t>
          </a:r>
          <a:r>
            <a:rPr lang="en-US" dirty="0" smtClean="0"/>
            <a:t>)</a:t>
          </a:r>
          <a:endParaRPr lang="en-US" dirty="0"/>
        </a:p>
      </dgm:t>
    </dgm:pt>
    <dgm:pt modelId="{BA387F9A-1178-451B-99C7-E351D5820546}" type="parTrans" cxnId="{19959892-E448-41B9-9556-D3BF89596BA1}">
      <dgm:prSet/>
      <dgm:spPr/>
      <dgm:t>
        <a:bodyPr/>
        <a:lstStyle/>
        <a:p>
          <a:endParaRPr lang="en-US"/>
        </a:p>
      </dgm:t>
    </dgm:pt>
    <dgm:pt modelId="{90B6EA12-3B37-4ED4-A8D2-77483D450EF4}" type="sibTrans" cxnId="{19959892-E448-41B9-9556-D3BF89596BA1}">
      <dgm:prSet/>
      <dgm:spPr/>
      <dgm:t>
        <a:bodyPr/>
        <a:lstStyle/>
        <a:p>
          <a:endParaRPr lang="en-US"/>
        </a:p>
      </dgm:t>
    </dgm:pt>
    <dgm:pt modelId="{141B86D7-15E1-4FCC-AC2F-082CC9822E1F}">
      <dgm:prSet phldrT="[Text]" custT="1"/>
      <dgm:spPr/>
      <dgm:t>
        <a:bodyPr/>
        <a:lstStyle/>
        <a:p>
          <a:pPr algn="ctr"/>
          <a:r>
            <a:rPr lang="en-US" sz="2000" dirty="0" err="1" smtClean="0"/>
            <a:t>Danh-từ</a:t>
          </a:r>
          <a:r>
            <a:rPr lang="en-US" sz="2000" dirty="0" smtClean="0"/>
            <a:t> </a:t>
          </a:r>
          <a:r>
            <a:rPr lang="en-US" sz="2000" dirty="0" err="1" smtClean="0"/>
            <a:t>chỉ</a:t>
          </a:r>
          <a:r>
            <a:rPr lang="en-US" sz="2000" dirty="0" smtClean="0"/>
            <a:t> </a:t>
          </a:r>
          <a:r>
            <a:rPr lang="en-US" sz="2000" dirty="0" err="1" smtClean="0"/>
            <a:t>phương-hướng</a:t>
          </a:r>
          <a:r>
            <a:rPr lang="en-US" sz="2000" dirty="0" smtClean="0"/>
            <a:t> </a:t>
          </a:r>
          <a:r>
            <a:rPr lang="en-US" sz="2000" dirty="0" err="1" smtClean="0"/>
            <a:t>của</a:t>
          </a:r>
          <a:r>
            <a:rPr lang="en-US" sz="2000" dirty="0" smtClean="0"/>
            <a:t> </a:t>
          </a:r>
          <a:r>
            <a:rPr lang="en-US" sz="2000" dirty="0" err="1" smtClean="0"/>
            <a:t>hành-động</a:t>
          </a:r>
          <a:r>
            <a:rPr lang="en-US" sz="2000" dirty="0" smtClean="0"/>
            <a:t> </a:t>
          </a:r>
          <a:r>
            <a:rPr lang="en-US" sz="2000" dirty="0" err="1" smtClean="0"/>
            <a:t>đi</a:t>
          </a:r>
          <a:r>
            <a:rPr lang="en-US" sz="2000" dirty="0" smtClean="0"/>
            <a:t>:  “</a:t>
          </a:r>
          <a:r>
            <a:rPr lang="en-US" sz="2000" dirty="0" err="1" smtClean="0"/>
            <a:t>Đức</a:t>
          </a:r>
          <a:r>
            <a:rPr lang="en-US" sz="2000" dirty="0" smtClean="0"/>
            <a:t> </a:t>
          </a:r>
          <a:r>
            <a:rPr lang="en-US" sz="2000" dirty="0" err="1" smtClean="0"/>
            <a:t>Pháp</a:t>
          </a:r>
          <a:r>
            <a:rPr lang="en-US" sz="2000" dirty="0" smtClean="0"/>
            <a:t>– </a:t>
          </a:r>
          <a:r>
            <a:rPr lang="en-US" sz="2000" dirty="0" err="1" smtClean="0"/>
            <a:t>nơi</a:t>
          </a:r>
          <a:r>
            <a:rPr lang="en-US" sz="2000" dirty="0" smtClean="0"/>
            <a:t> </a:t>
          </a:r>
          <a:r>
            <a:rPr lang="en-US" sz="2000" dirty="0" err="1" smtClean="0"/>
            <a:t>nương</a:t>
          </a:r>
          <a:r>
            <a:rPr lang="en-US" sz="2000" dirty="0" smtClean="0"/>
            <a:t> </a:t>
          </a:r>
          <a:r>
            <a:rPr lang="en-US" sz="2000" dirty="0" err="1" smtClean="0"/>
            <a:t>nhờ</a:t>
          </a:r>
          <a:r>
            <a:rPr lang="en-US" sz="2000" dirty="0" smtClean="0"/>
            <a:t>”</a:t>
          </a:r>
          <a:endParaRPr lang="en-US" sz="2000" dirty="0"/>
        </a:p>
      </dgm:t>
    </dgm:pt>
    <dgm:pt modelId="{BB168278-BD58-497B-B181-8EBB10554177}" type="parTrans" cxnId="{874BEC10-DEB5-490E-AE4A-BFBB3ED33937}">
      <dgm:prSet/>
      <dgm:spPr/>
      <dgm:t>
        <a:bodyPr/>
        <a:lstStyle/>
        <a:p>
          <a:endParaRPr lang="en-US"/>
        </a:p>
      </dgm:t>
    </dgm:pt>
    <dgm:pt modelId="{09D14A0A-CA97-4B03-88EE-B223B5708B18}" type="sibTrans" cxnId="{874BEC10-DEB5-490E-AE4A-BFBB3ED33937}">
      <dgm:prSet/>
      <dgm:spPr/>
      <dgm:t>
        <a:bodyPr/>
        <a:lstStyle/>
        <a:p>
          <a:endParaRPr lang="en-US"/>
        </a:p>
      </dgm:t>
    </dgm:pt>
    <dgm:pt modelId="{2B471FFD-0AD1-4F4A-95D4-8CC489798B88}">
      <dgm:prSet phldrT="[Text]"/>
      <dgm:spPr/>
      <dgm:t>
        <a:bodyPr/>
        <a:lstStyle/>
        <a:p>
          <a:r>
            <a:rPr lang="en-US" dirty="0" err="1" smtClean="0"/>
            <a:t>Hiện-tại</a:t>
          </a:r>
          <a:r>
            <a:rPr lang="en-US" dirty="0" smtClean="0"/>
            <a:t>, </a:t>
          </a:r>
          <a:r>
            <a:rPr lang="en-US" dirty="0" err="1" smtClean="0"/>
            <a:t>chủ-động</a:t>
          </a:r>
          <a:r>
            <a:rPr lang="en-US" dirty="0" smtClean="0"/>
            <a:t>, </a:t>
          </a:r>
          <a:r>
            <a:rPr lang="en-US" dirty="0" err="1" smtClean="0"/>
            <a:t>ngôi</a:t>
          </a:r>
          <a:r>
            <a:rPr lang="en-US" dirty="0" smtClean="0"/>
            <a:t> 1</a:t>
          </a:r>
          <a:endParaRPr lang="en-US" dirty="0"/>
        </a:p>
      </dgm:t>
    </dgm:pt>
    <dgm:pt modelId="{AE5F8569-19DF-4E58-8121-C6702E4AB2F4}" type="parTrans" cxnId="{6DC2B25E-6CDA-43F2-86E0-1164DA409B99}">
      <dgm:prSet/>
      <dgm:spPr/>
      <dgm:t>
        <a:bodyPr/>
        <a:lstStyle/>
        <a:p>
          <a:endParaRPr lang="en-US"/>
        </a:p>
      </dgm:t>
    </dgm:pt>
    <dgm:pt modelId="{79239C43-0BDC-472E-81E2-09E67B36A96C}" type="sibTrans" cxnId="{6DC2B25E-6CDA-43F2-86E0-1164DA409B99}">
      <dgm:prSet/>
      <dgm:spPr/>
      <dgm:t>
        <a:bodyPr/>
        <a:lstStyle/>
        <a:p>
          <a:endParaRPr lang="en-US"/>
        </a:p>
      </dgm:t>
    </dgm:pt>
    <dgm:pt modelId="{CDB2DCB6-DDBD-4BCA-BADF-33EB4AFC43DB}">
      <dgm:prSet phldrT="[Text]" custT="1"/>
      <dgm:spPr/>
      <dgm:t>
        <a:bodyPr/>
        <a:lstStyle/>
        <a:p>
          <a:r>
            <a:rPr lang="en-US" sz="3000" dirty="0" err="1" smtClean="0"/>
            <a:t>Động-từ</a:t>
          </a:r>
          <a:r>
            <a:rPr lang="en-US" sz="3000" dirty="0" smtClean="0"/>
            <a:t>:  “</a:t>
          </a:r>
          <a:r>
            <a:rPr lang="en-US" sz="3000" dirty="0" err="1" smtClean="0"/>
            <a:t>Tôi</a:t>
          </a:r>
          <a:r>
            <a:rPr lang="en-US" sz="3000" dirty="0" smtClean="0"/>
            <a:t> </a:t>
          </a:r>
          <a:r>
            <a:rPr lang="en-US" sz="3000" dirty="0" err="1" smtClean="0"/>
            <a:t>đi</a:t>
          </a:r>
          <a:r>
            <a:rPr lang="en-US" sz="3000" dirty="0" smtClean="0"/>
            <a:t>”</a:t>
          </a:r>
          <a:endParaRPr lang="en-US" sz="3000" dirty="0"/>
        </a:p>
      </dgm:t>
    </dgm:pt>
    <dgm:pt modelId="{B772CFF6-3A3D-471F-874E-5BD09DC7371A}" type="parTrans" cxnId="{0EA98224-8DD1-44A8-A347-4135E10E7E3F}">
      <dgm:prSet/>
      <dgm:spPr/>
      <dgm:t>
        <a:bodyPr/>
        <a:lstStyle/>
        <a:p>
          <a:endParaRPr lang="en-US"/>
        </a:p>
      </dgm:t>
    </dgm:pt>
    <dgm:pt modelId="{5A2B376E-FFF5-47C1-96E3-07CACCDFB432}" type="sibTrans" cxnId="{0EA98224-8DD1-44A8-A347-4135E10E7E3F}">
      <dgm:prSet/>
      <dgm:spPr/>
      <dgm:t>
        <a:bodyPr/>
        <a:lstStyle/>
        <a:p>
          <a:endParaRPr lang="en-US"/>
        </a:p>
      </dgm:t>
    </dgm:pt>
    <dgm:pt modelId="{D69737A0-D01E-4884-959E-A7C7EB00104A}" type="pres">
      <dgm:prSet presAssocID="{C6A84CAD-F7B2-41D0-87F3-DFEE7E98C2E4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5662343-D4B1-4CA5-8C92-2F284E132D5D}" type="pres">
      <dgm:prSet presAssocID="{B973E313-8C34-4848-A4E2-438B6D6402D4}" presName="posSpace" presStyleCnt="0"/>
      <dgm:spPr/>
    </dgm:pt>
    <dgm:pt modelId="{94700618-BFD8-40BA-802E-C64982A57286}" type="pres">
      <dgm:prSet presAssocID="{B973E313-8C34-4848-A4E2-438B6D6402D4}" presName="vertFlow" presStyleCnt="0"/>
      <dgm:spPr/>
    </dgm:pt>
    <dgm:pt modelId="{950BAE0F-A075-4491-99DB-5034D46F755F}" type="pres">
      <dgm:prSet presAssocID="{B973E313-8C34-4848-A4E2-438B6D6402D4}" presName="topSpace" presStyleCnt="0"/>
      <dgm:spPr/>
    </dgm:pt>
    <dgm:pt modelId="{4B9D84D9-EA15-42D3-AF68-C4D4803A2F41}" type="pres">
      <dgm:prSet presAssocID="{B973E313-8C34-4848-A4E2-438B6D6402D4}" presName="firstComp" presStyleCnt="0"/>
      <dgm:spPr/>
    </dgm:pt>
    <dgm:pt modelId="{DC8564D1-D7A5-4A69-A3E0-08E9008BB8EE}" type="pres">
      <dgm:prSet presAssocID="{B973E313-8C34-4848-A4E2-438B6D6402D4}" presName="firstChild" presStyleLbl="bgAccFollowNode1" presStyleIdx="0" presStyleCnt="2"/>
      <dgm:spPr/>
      <dgm:t>
        <a:bodyPr/>
        <a:lstStyle/>
        <a:p>
          <a:endParaRPr lang="en-US"/>
        </a:p>
      </dgm:t>
    </dgm:pt>
    <dgm:pt modelId="{9E5EC5CF-F4F0-430A-8A40-A5B7E0DEEE93}" type="pres">
      <dgm:prSet presAssocID="{B973E313-8C34-4848-A4E2-438B6D6402D4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197F0D-EC09-4913-8023-330FE27BCF83}" type="pres">
      <dgm:prSet presAssocID="{B973E313-8C34-4848-A4E2-438B6D6402D4}" presName="negSpace" presStyleCnt="0"/>
      <dgm:spPr/>
    </dgm:pt>
    <dgm:pt modelId="{8A0A60FA-441E-4DC6-807E-EA30BE7621B4}" type="pres">
      <dgm:prSet presAssocID="{B973E313-8C34-4848-A4E2-438B6D6402D4}" presName="circle" presStyleLbl="node1" presStyleIdx="0" presStyleCnt="2"/>
      <dgm:spPr/>
      <dgm:t>
        <a:bodyPr/>
        <a:lstStyle/>
        <a:p>
          <a:endParaRPr lang="en-US"/>
        </a:p>
      </dgm:t>
    </dgm:pt>
    <dgm:pt modelId="{729D00DC-93AA-4054-A6D4-D9FB2BABBBAB}" type="pres">
      <dgm:prSet presAssocID="{90B6EA12-3B37-4ED4-A8D2-77483D450EF4}" presName="transSpace" presStyleCnt="0"/>
      <dgm:spPr/>
    </dgm:pt>
    <dgm:pt modelId="{40210D7D-61B3-4748-B292-EE3A27F52DB8}" type="pres">
      <dgm:prSet presAssocID="{2B471FFD-0AD1-4F4A-95D4-8CC489798B88}" presName="posSpace" presStyleCnt="0"/>
      <dgm:spPr/>
    </dgm:pt>
    <dgm:pt modelId="{570F8EE2-68DF-44F8-8525-B5DB6E40CCEB}" type="pres">
      <dgm:prSet presAssocID="{2B471FFD-0AD1-4F4A-95D4-8CC489798B88}" presName="vertFlow" presStyleCnt="0"/>
      <dgm:spPr/>
    </dgm:pt>
    <dgm:pt modelId="{E7B752B7-B98A-4E8B-B6EF-E19BB4533B05}" type="pres">
      <dgm:prSet presAssocID="{2B471FFD-0AD1-4F4A-95D4-8CC489798B88}" presName="topSpace" presStyleCnt="0"/>
      <dgm:spPr/>
    </dgm:pt>
    <dgm:pt modelId="{FD15E46D-00B2-42B7-BEF0-4D6A69539668}" type="pres">
      <dgm:prSet presAssocID="{2B471FFD-0AD1-4F4A-95D4-8CC489798B88}" presName="firstComp" presStyleCnt="0"/>
      <dgm:spPr/>
    </dgm:pt>
    <dgm:pt modelId="{603541E8-8330-4BB7-BB29-C266913640B2}" type="pres">
      <dgm:prSet presAssocID="{2B471FFD-0AD1-4F4A-95D4-8CC489798B88}" presName="firstChild" presStyleLbl="bgAccFollowNode1" presStyleIdx="1" presStyleCnt="2"/>
      <dgm:spPr/>
      <dgm:t>
        <a:bodyPr/>
        <a:lstStyle/>
        <a:p>
          <a:endParaRPr lang="en-US"/>
        </a:p>
      </dgm:t>
    </dgm:pt>
    <dgm:pt modelId="{8CDA3DCF-747F-4870-9B8A-6E7B7880FCB7}" type="pres">
      <dgm:prSet presAssocID="{2B471FFD-0AD1-4F4A-95D4-8CC489798B88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0C2892-0E7D-4E3E-8535-BA2ADA1BCB64}" type="pres">
      <dgm:prSet presAssocID="{2B471FFD-0AD1-4F4A-95D4-8CC489798B88}" presName="negSpace" presStyleCnt="0"/>
      <dgm:spPr/>
    </dgm:pt>
    <dgm:pt modelId="{50315E41-F271-41EE-9908-DBEACD485AA4}" type="pres">
      <dgm:prSet presAssocID="{2B471FFD-0AD1-4F4A-95D4-8CC489798B88}" presName="circle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84A67B25-B527-4937-ACB5-D3A96F273FAF}" type="presOf" srcId="{141B86D7-15E1-4FCC-AC2F-082CC9822E1F}" destId="{DC8564D1-D7A5-4A69-A3E0-08E9008BB8EE}" srcOrd="0" destOrd="0" presId="urn:microsoft.com/office/officeart/2005/8/layout/hList9"/>
    <dgm:cxn modelId="{7A6E5B7D-5ACD-46E1-B7C8-4450CBB18583}" type="presOf" srcId="{C6A84CAD-F7B2-41D0-87F3-DFEE7E98C2E4}" destId="{D69737A0-D01E-4884-959E-A7C7EB00104A}" srcOrd="0" destOrd="0" presId="urn:microsoft.com/office/officeart/2005/8/layout/hList9"/>
    <dgm:cxn modelId="{874BEC10-DEB5-490E-AE4A-BFBB3ED33937}" srcId="{B973E313-8C34-4848-A4E2-438B6D6402D4}" destId="{141B86D7-15E1-4FCC-AC2F-082CC9822E1F}" srcOrd="0" destOrd="0" parTransId="{BB168278-BD58-497B-B181-8EBB10554177}" sibTransId="{09D14A0A-CA97-4B03-88EE-B223B5708B18}"/>
    <dgm:cxn modelId="{58D401B0-7E3D-4B99-98AC-A1196B566830}" type="presOf" srcId="{B973E313-8C34-4848-A4E2-438B6D6402D4}" destId="{8A0A60FA-441E-4DC6-807E-EA30BE7621B4}" srcOrd="0" destOrd="0" presId="urn:microsoft.com/office/officeart/2005/8/layout/hList9"/>
    <dgm:cxn modelId="{19959892-E448-41B9-9556-D3BF89596BA1}" srcId="{C6A84CAD-F7B2-41D0-87F3-DFEE7E98C2E4}" destId="{B973E313-8C34-4848-A4E2-438B6D6402D4}" srcOrd="0" destOrd="0" parTransId="{BA387F9A-1178-451B-99C7-E351D5820546}" sibTransId="{90B6EA12-3B37-4ED4-A8D2-77483D450EF4}"/>
    <dgm:cxn modelId="{FF739102-220C-49CE-A0A5-EABE1776758F}" type="presOf" srcId="{CDB2DCB6-DDBD-4BCA-BADF-33EB4AFC43DB}" destId="{8CDA3DCF-747F-4870-9B8A-6E7B7880FCB7}" srcOrd="1" destOrd="0" presId="urn:microsoft.com/office/officeart/2005/8/layout/hList9"/>
    <dgm:cxn modelId="{1EA6B359-BDD3-4777-8819-B14917A4E2E0}" type="presOf" srcId="{141B86D7-15E1-4FCC-AC2F-082CC9822E1F}" destId="{9E5EC5CF-F4F0-430A-8A40-A5B7E0DEEE93}" srcOrd="1" destOrd="0" presId="urn:microsoft.com/office/officeart/2005/8/layout/hList9"/>
    <dgm:cxn modelId="{6DC2B25E-6CDA-43F2-86E0-1164DA409B99}" srcId="{C6A84CAD-F7B2-41D0-87F3-DFEE7E98C2E4}" destId="{2B471FFD-0AD1-4F4A-95D4-8CC489798B88}" srcOrd="1" destOrd="0" parTransId="{AE5F8569-19DF-4E58-8121-C6702E4AB2F4}" sibTransId="{79239C43-0BDC-472E-81E2-09E67B36A96C}"/>
    <dgm:cxn modelId="{3576A9EA-D8DE-48B1-B83E-83CA342A3E07}" type="presOf" srcId="{2B471FFD-0AD1-4F4A-95D4-8CC489798B88}" destId="{50315E41-F271-41EE-9908-DBEACD485AA4}" srcOrd="0" destOrd="0" presId="urn:microsoft.com/office/officeart/2005/8/layout/hList9"/>
    <dgm:cxn modelId="{CC819CD8-BAD5-4AC0-B930-64EEC1BCD542}" type="presOf" srcId="{CDB2DCB6-DDBD-4BCA-BADF-33EB4AFC43DB}" destId="{603541E8-8330-4BB7-BB29-C266913640B2}" srcOrd="0" destOrd="0" presId="urn:microsoft.com/office/officeart/2005/8/layout/hList9"/>
    <dgm:cxn modelId="{0EA98224-8DD1-44A8-A347-4135E10E7E3F}" srcId="{2B471FFD-0AD1-4F4A-95D4-8CC489798B88}" destId="{CDB2DCB6-DDBD-4BCA-BADF-33EB4AFC43DB}" srcOrd="0" destOrd="0" parTransId="{B772CFF6-3A3D-471F-874E-5BD09DC7371A}" sibTransId="{5A2B376E-FFF5-47C1-96E3-07CACCDFB432}"/>
    <dgm:cxn modelId="{B6DC0470-D2DA-41A3-8540-4D043EE51803}" type="presParOf" srcId="{D69737A0-D01E-4884-959E-A7C7EB00104A}" destId="{F5662343-D4B1-4CA5-8C92-2F284E132D5D}" srcOrd="0" destOrd="0" presId="urn:microsoft.com/office/officeart/2005/8/layout/hList9"/>
    <dgm:cxn modelId="{8D6FA5A8-CB85-45BB-88EF-D4EA91F932D1}" type="presParOf" srcId="{D69737A0-D01E-4884-959E-A7C7EB00104A}" destId="{94700618-BFD8-40BA-802E-C64982A57286}" srcOrd="1" destOrd="0" presId="urn:microsoft.com/office/officeart/2005/8/layout/hList9"/>
    <dgm:cxn modelId="{DA86D7F4-7454-44B3-AADE-D5F1265F1E78}" type="presParOf" srcId="{94700618-BFD8-40BA-802E-C64982A57286}" destId="{950BAE0F-A075-4491-99DB-5034D46F755F}" srcOrd="0" destOrd="0" presId="urn:microsoft.com/office/officeart/2005/8/layout/hList9"/>
    <dgm:cxn modelId="{486A04E2-7E85-461D-9FEA-67999422F889}" type="presParOf" srcId="{94700618-BFD8-40BA-802E-C64982A57286}" destId="{4B9D84D9-EA15-42D3-AF68-C4D4803A2F41}" srcOrd="1" destOrd="0" presId="urn:microsoft.com/office/officeart/2005/8/layout/hList9"/>
    <dgm:cxn modelId="{45F7CA01-E386-418F-982E-E0FCA9EDCE62}" type="presParOf" srcId="{4B9D84D9-EA15-42D3-AF68-C4D4803A2F41}" destId="{DC8564D1-D7A5-4A69-A3E0-08E9008BB8EE}" srcOrd="0" destOrd="0" presId="urn:microsoft.com/office/officeart/2005/8/layout/hList9"/>
    <dgm:cxn modelId="{9F199681-24DD-4814-BEDF-46D391AF1741}" type="presParOf" srcId="{4B9D84D9-EA15-42D3-AF68-C4D4803A2F41}" destId="{9E5EC5CF-F4F0-430A-8A40-A5B7E0DEEE93}" srcOrd="1" destOrd="0" presId="urn:microsoft.com/office/officeart/2005/8/layout/hList9"/>
    <dgm:cxn modelId="{AB5CC7AB-1E4E-42B4-97D2-AD7D3DA52A0D}" type="presParOf" srcId="{D69737A0-D01E-4884-959E-A7C7EB00104A}" destId="{3F197F0D-EC09-4913-8023-330FE27BCF83}" srcOrd="2" destOrd="0" presId="urn:microsoft.com/office/officeart/2005/8/layout/hList9"/>
    <dgm:cxn modelId="{61DCD656-CAE9-4CCD-A6C6-6E96B9017609}" type="presParOf" srcId="{D69737A0-D01E-4884-959E-A7C7EB00104A}" destId="{8A0A60FA-441E-4DC6-807E-EA30BE7621B4}" srcOrd="3" destOrd="0" presId="urn:microsoft.com/office/officeart/2005/8/layout/hList9"/>
    <dgm:cxn modelId="{1BB6AB78-F98E-44AF-A098-2D11AB9E5A3F}" type="presParOf" srcId="{D69737A0-D01E-4884-959E-A7C7EB00104A}" destId="{729D00DC-93AA-4054-A6D4-D9FB2BABBBAB}" srcOrd="4" destOrd="0" presId="urn:microsoft.com/office/officeart/2005/8/layout/hList9"/>
    <dgm:cxn modelId="{16A2B2C4-134B-437E-AEB9-22D77A0B3A5F}" type="presParOf" srcId="{D69737A0-D01E-4884-959E-A7C7EB00104A}" destId="{40210D7D-61B3-4748-B292-EE3A27F52DB8}" srcOrd="5" destOrd="0" presId="urn:microsoft.com/office/officeart/2005/8/layout/hList9"/>
    <dgm:cxn modelId="{CF4C1DB7-F3D2-4E52-B120-B3DB0123D61D}" type="presParOf" srcId="{D69737A0-D01E-4884-959E-A7C7EB00104A}" destId="{570F8EE2-68DF-44F8-8525-B5DB6E40CCEB}" srcOrd="6" destOrd="0" presId="urn:microsoft.com/office/officeart/2005/8/layout/hList9"/>
    <dgm:cxn modelId="{7C8FDAC9-BB64-4C62-9815-F04E73EB8A41}" type="presParOf" srcId="{570F8EE2-68DF-44F8-8525-B5DB6E40CCEB}" destId="{E7B752B7-B98A-4E8B-B6EF-E19BB4533B05}" srcOrd="0" destOrd="0" presId="urn:microsoft.com/office/officeart/2005/8/layout/hList9"/>
    <dgm:cxn modelId="{A699C6AD-9B31-405D-A356-07615EFA25DD}" type="presParOf" srcId="{570F8EE2-68DF-44F8-8525-B5DB6E40CCEB}" destId="{FD15E46D-00B2-42B7-BEF0-4D6A69539668}" srcOrd="1" destOrd="0" presId="urn:microsoft.com/office/officeart/2005/8/layout/hList9"/>
    <dgm:cxn modelId="{01F5A6D7-2AEB-496B-965F-334303AD4E85}" type="presParOf" srcId="{FD15E46D-00B2-42B7-BEF0-4D6A69539668}" destId="{603541E8-8330-4BB7-BB29-C266913640B2}" srcOrd="0" destOrd="0" presId="urn:microsoft.com/office/officeart/2005/8/layout/hList9"/>
    <dgm:cxn modelId="{CD0ABBAD-00B5-406C-81A6-92A2D40FA7D7}" type="presParOf" srcId="{FD15E46D-00B2-42B7-BEF0-4D6A69539668}" destId="{8CDA3DCF-747F-4870-9B8A-6E7B7880FCB7}" srcOrd="1" destOrd="0" presId="urn:microsoft.com/office/officeart/2005/8/layout/hList9"/>
    <dgm:cxn modelId="{C4DFC3E0-95F1-40FE-A79A-1176498B9350}" type="presParOf" srcId="{D69737A0-D01E-4884-959E-A7C7EB00104A}" destId="{AA0C2892-0E7D-4E3E-8535-BA2ADA1BCB64}" srcOrd="7" destOrd="0" presId="urn:microsoft.com/office/officeart/2005/8/layout/hList9"/>
    <dgm:cxn modelId="{1EF38D0D-979B-49F5-987B-2634D2B7A2A4}" type="presParOf" srcId="{D69737A0-D01E-4884-959E-A7C7EB00104A}" destId="{50315E41-F271-41EE-9908-DBEACD485AA4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A84CAD-F7B2-41D0-87F3-DFEE7E98C2E4}" type="doc">
      <dgm:prSet loTypeId="urn:microsoft.com/office/officeart/2005/8/layout/hList9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973E313-8C34-4848-A4E2-438B6D6402D4}">
      <dgm:prSet phldrT="[Text]"/>
      <dgm:spPr/>
      <dgm:t>
        <a:bodyPr/>
        <a:lstStyle/>
        <a:p>
          <a:r>
            <a:rPr lang="en-US" dirty="0" smtClean="0"/>
            <a:t>Accusative (</a:t>
          </a:r>
          <a:r>
            <a:rPr lang="en-US" dirty="0" err="1" smtClean="0"/>
            <a:t>Đối</a:t>
          </a:r>
          <a:r>
            <a:rPr lang="en-US" dirty="0" smtClean="0"/>
            <a:t> </a:t>
          </a:r>
          <a:r>
            <a:rPr lang="en-US" dirty="0" err="1" smtClean="0"/>
            <a:t>cách</a:t>
          </a:r>
          <a:r>
            <a:rPr lang="en-US" dirty="0" smtClean="0"/>
            <a:t>)</a:t>
          </a:r>
          <a:endParaRPr lang="en-US" dirty="0"/>
        </a:p>
      </dgm:t>
    </dgm:pt>
    <dgm:pt modelId="{BA387F9A-1178-451B-99C7-E351D5820546}" type="parTrans" cxnId="{19959892-E448-41B9-9556-D3BF89596BA1}">
      <dgm:prSet/>
      <dgm:spPr/>
      <dgm:t>
        <a:bodyPr/>
        <a:lstStyle/>
        <a:p>
          <a:endParaRPr lang="en-US"/>
        </a:p>
      </dgm:t>
    </dgm:pt>
    <dgm:pt modelId="{90B6EA12-3B37-4ED4-A8D2-77483D450EF4}" type="sibTrans" cxnId="{19959892-E448-41B9-9556-D3BF89596BA1}">
      <dgm:prSet/>
      <dgm:spPr/>
      <dgm:t>
        <a:bodyPr/>
        <a:lstStyle/>
        <a:p>
          <a:endParaRPr lang="en-US"/>
        </a:p>
      </dgm:t>
    </dgm:pt>
    <dgm:pt modelId="{141B86D7-15E1-4FCC-AC2F-082CC9822E1F}">
      <dgm:prSet phldrT="[Text]" custT="1"/>
      <dgm:spPr/>
      <dgm:t>
        <a:bodyPr/>
        <a:lstStyle/>
        <a:p>
          <a:pPr algn="ctr"/>
          <a:r>
            <a:rPr lang="en-US" sz="2000" dirty="0" err="1" smtClean="0"/>
            <a:t>Danh-từ</a:t>
          </a:r>
          <a:r>
            <a:rPr lang="en-US" sz="2000" dirty="0" smtClean="0"/>
            <a:t> </a:t>
          </a:r>
          <a:r>
            <a:rPr lang="en-US" sz="2000" dirty="0" err="1" smtClean="0"/>
            <a:t>chỉ</a:t>
          </a:r>
          <a:r>
            <a:rPr lang="en-US" sz="2000" dirty="0" smtClean="0"/>
            <a:t> </a:t>
          </a:r>
          <a:r>
            <a:rPr lang="en-US" sz="2000" dirty="0" err="1" smtClean="0"/>
            <a:t>phương-hướng</a:t>
          </a:r>
          <a:r>
            <a:rPr lang="en-US" sz="2000" dirty="0" smtClean="0"/>
            <a:t> </a:t>
          </a:r>
          <a:r>
            <a:rPr lang="en-US" sz="2000" dirty="0" err="1" smtClean="0"/>
            <a:t>của</a:t>
          </a:r>
          <a:r>
            <a:rPr lang="en-US" sz="2000" dirty="0" smtClean="0"/>
            <a:t> </a:t>
          </a:r>
          <a:r>
            <a:rPr lang="en-US" sz="2000" dirty="0" err="1" smtClean="0"/>
            <a:t>hành-động</a:t>
          </a:r>
          <a:r>
            <a:rPr lang="en-US" sz="2000" dirty="0" smtClean="0"/>
            <a:t> </a:t>
          </a:r>
          <a:r>
            <a:rPr lang="en-US" sz="2000" dirty="0" err="1" smtClean="0"/>
            <a:t>đi</a:t>
          </a:r>
          <a:r>
            <a:rPr lang="en-US" sz="2000" dirty="0" smtClean="0"/>
            <a:t>:  “</a:t>
          </a:r>
          <a:r>
            <a:rPr lang="en-US" sz="2000" dirty="0" err="1" smtClean="0"/>
            <a:t>Đức</a:t>
          </a:r>
          <a:r>
            <a:rPr lang="en-US" sz="2000" dirty="0" smtClean="0"/>
            <a:t> </a:t>
          </a:r>
          <a:r>
            <a:rPr lang="en-US" sz="2000" dirty="0" err="1" smtClean="0"/>
            <a:t>Tăng</a:t>
          </a:r>
          <a:r>
            <a:rPr lang="en-US" sz="2000" dirty="0" smtClean="0"/>
            <a:t>– </a:t>
          </a:r>
          <a:r>
            <a:rPr lang="en-US" sz="2000" dirty="0" err="1" smtClean="0"/>
            <a:t>nơi</a:t>
          </a:r>
          <a:r>
            <a:rPr lang="en-US" sz="2000" dirty="0" smtClean="0"/>
            <a:t> </a:t>
          </a:r>
          <a:r>
            <a:rPr lang="en-US" sz="2000" dirty="0" err="1" smtClean="0"/>
            <a:t>nương</a:t>
          </a:r>
          <a:r>
            <a:rPr lang="en-US" sz="2000" dirty="0" smtClean="0"/>
            <a:t> </a:t>
          </a:r>
          <a:r>
            <a:rPr lang="en-US" sz="2000" dirty="0" err="1" smtClean="0"/>
            <a:t>nhờ</a:t>
          </a:r>
          <a:r>
            <a:rPr lang="en-US" sz="2000" dirty="0" smtClean="0"/>
            <a:t>”</a:t>
          </a:r>
          <a:endParaRPr lang="en-US" sz="2000" dirty="0"/>
        </a:p>
      </dgm:t>
    </dgm:pt>
    <dgm:pt modelId="{BB168278-BD58-497B-B181-8EBB10554177}" type="parTrans" cxnId="{874BEC10-DEB5-490E-AE4A-BFBB3ED33937}">
      <dgm:prSet/>
      <dgm:spPr/>
      <dgm:t>
        <a:bodyPr/>
        <a:lstStyle/>
        <a:p>
          <a:endParaRPr lang="en-US"/>
        </a:p>
      </dgm:t>
    </dgm:pt>
    <dgm:pt modelId="{09D14A0A-CA97-4B03-88EE-B223B5708B18}" type="sibTrans" cxnId="{874BEC10-DEB5-490E-AE4A-BFBB3ED33937}">
      <dgm:prSet/>
      <dgm:spPr/>
      <dgm:t>
        <a:bodyPr/>
        <a:lstStyle/>
        <a:p>
          <a:endParaRPr lang="en-US"/>
        </a:p>
      </dgm:t>
    </dgm:pt>
    <dgm:pt modelId="{2B471FFD-0AD1-4F4A-95D4-8CC489798B88}">
      <dgm:prSet phldrT="[Text]"/>
      <dgm:spPr/>
      <dgm:t>
        <a:bodyPr/>
        <a:lstStyle/>
        <a:p>
          <a:r>
            <a:rPr lang="en-US" dirty="0" err="1" smtClean="0"/>
            <a:t>Hiện-tại</a:t>
          </a:r>
          <a:r>
            <a:rPr lang="en-US" dirty="0" smtClean="0"/>
            <a:t>, </a:t>
          </a:r>
          <a:r>
            <a:rPr lang="en-US" dirty="0" err="1" smtClean="0"/>
            <a:t>chủ-động</a:t>
          </a:r>
          <a:r>
            <a:rPr lang="en-US" dirty="0" smtClean="0"/>
            <a:t>, </a:t>
          </a:r>
          <a:r>
            <a:rPr lang="en-US" dirty="0" err="1" smtClean="0"/>
            <a:t>ngôi</a:t>
          </a:r>
          <a:r>
            <a:rPr lang="en-US" dirty="0" smtClean="0"/>
            <a:t> 1</a:t>
          </a:r>
          <a:endParaRPr lang="en-US" dirty="0"/>
        </a:p>
      </dgm:t>
    </dgm:pt>
    <dgm:pt modelId="{AE5F8569-19DF-4E58-8121-C6702E4AB2F4}" type="parTrans" cxnId="{6DC2B25E-6CDA-43F2-86E0-1164DA409B99}">
      <dgm:prSet/>
      <dgm:spPr/>
      <dgm:t>
        <a:bodyPr/>
        <a:lstStyle/>
        <a:p>
          <a:endParaRPr lang="en-US"/>
        </a:p>
      </dgm:t>
    </dgm:pt>
    <dgm:pt modelId="{79239C43-0BDC-472E-81E2-09E67B36A96C}" type="sibTrans" cxnId="{6DC2B25E-6CDA-43F2-86E0-1164DA409B99}">
      <dgm:prSet/>
      <dgm:spPr/>
      <dgm:t>
        <a:bodyPr/>
        <a:lstStyle/>
        <a:p>
          <a:endParaRPr lang="en-US"/>
        </a:p>
      </dgm:t>
    </dgm:pt>
    <dgm:pt modelId="{CDB2DCB6-DDBD-4BCA-BADF-33EB4AFC43DB}">
      <dgm:prSet phldrT="[Text]" custT="1"/>
      <dgm:spPr/>
      <dgm:t>
        <a:bodyPr/>
        <a:lstStyle/>
        <a:p>
          <a:r>
            <a:rPr lang="en-US" sz="3000" dirty="0" err="1" smtClean="0"/>
            <a:t>Động-từ</a:t>
          </a:r>
          <a:r>
            <a:rPr lang="en-US" sz="3000" dirty="0" smtClean="0"/>
            <a:t>:  “</a:t>
          </a:r>
          <a:r>
            <a:rPr lang="en-US" sz="3000" dirty="0" err="1" smtClean="0"/>
            <a:t>Tôi</a:t>
          </a:r>
          <a:r>
            <a:rPr lang="en-US" sz="3000" dirty="0" smtClean="0"/>
            <a:t> </a:t>
          </a:r>
          <a:r>
            <a:rPr lang="en-US" sz="3000" dirty="0" err="1" smtClean="0"/>
            <a:t>đi</a:t>
          </a:r>
          <a:r>
            <a:rPr lang="en-US" sz="3000" dirty="0" smtClean="0"/>
            <a:t>”</a:t>
          </a:r>
          <a:endParaRPr lang="en-US" sz="3000" dirty="0"/>
        </a:p>
      </dgm:t>
    </dgm:pt>
    <dgm:pt modelId="{B772CFF6-3A3D-471F-874E-5BD09DC7371A}" type="parTrans" cxnId="{0EA98224-8DD1-44A8-A347-4135E10E7E3F}">
      <dgm:prSet/>
      <dgm:spPr/>
      <dgm:t>
        <a:bodyPr/>
        <a:lstStyle/>
        <a:p>
          <a:endParaRPr lang="en-US"/>
        </a:p>
      </dgm:t>
    </dgm:pt>
    <dgm:pt modelId="{5A2B376E-FFF5-47C1-96E3-07CACCDFB432}" type="sibTrans" cxnId="{0EA98224-8DD1-44A8-A347-4135E10E7E3F}">
      <dgm:prSet/>
      <dgm:spPr/>
      <dgm:t>
        <a:bodyPr/>
        <a:lstStyle/>
        <a:p>
          <a:endParaRPr lang="en-US"/>
        </a:p>
      </dgm:t>
    </dgm:pt>
    <dgm:pt modelId="{D69737A0-D01E-4884-959E-A7C7EB00104A}" type="pres">
      <dgm:prSet presAssocID="{C6A84CAD-F7B2-41D0-87F3-DFEE7E98C2E4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5662343-D4B1-4CA5-8C92-2F284E132D5D}" type="pres">
      <dgm:prSet presAssocID="{B973E313-8C34-4848-A4E2-438B6D6402D4}" presName="posSpace" presStyleCnt="0"/>
      <dgm:spPr/>
    </dgm:pt>
    <dgm:pt modelId="{94700618-BFD8-40BA-802E-C64982A57286}" type="pres">
      <dgm:prSet presAssocID="{B973E313-8C34-4848-A4E2-438B6D6402D4}" presName="vertFlow" presStyleCnt="0"/>
      <dgm:spPr/>
    </dgm:pt>
    <dgm:pt modelId="{950BAE0F-A075-4491-99DB-5034D46F755F}" type="pres">
      <dgm:prSet presAssocID="{B973E313-8C34-4848-A4E2-438B6D6402D4}" presName="topSpace" presStyleCnt="0"/>
      <dgm:spPr/>
    </dgm:pt>
    <dgm:pt modelId="{4B9D84D9-EA15-42D3-AF68-C4D4803A2F41}" type="pres">
      <dgm:prSet presAssocID="{B973E313-8C34-4848-A4E2-438B6D6402D4}" presName="firstComp" presStyleCnt="0"/>
      <dgm:spPr/>
    </dgm:pt>
    <dgm:pt modelId="{DC8564D1-D7A5-4A69-A3E0-08E9008BB8EE}" type="pres">
      <dgm:prSet presAssocID="{B973E313-8C34-4848-A4E2-438B6D6402D4}" presName="firstChild" presStyleLbl="bgAccFollowNode1" presStyleIdx="0" presStyleCnt="2"/>
      <dgm:spPr/>
      <dgm:t>
        <a:bodyPr/>
        <a:lstStyle/>
        <a:p>
          <a:endParaRPr lang="en-US"/>
        </a:p>
      </dgm:t>
    </dgm:pt>
    <dgm:pt modelId="{9E5EC5CF-F4F0-430A-8A40-A5B7E0DEEE93}" type="pres">
      <dgm:prSet presAssocID="{B973E313-8C34-4848-A4E2-438B6D6402D4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197F0D-EC09-4913-8023-330FE27BCF83}" type="pres">
      <dgm:prSet presAssocID="{B973E313-8C34-4848-A4E2-438B6D6402D4}" presName="negSpace" presStyleCnt="0"/>
      <dgm:spPr/>
    </dgm:pt>
    <dgm:pt modelId="{8A0A60FA-441E-4DC6-807E-EA30BE7621B4}" type="pres">
      <dgm:prSet presAssocID="{B973E313-8C34-4848-A4E2-438B6D6402D4}" presName="circle" presStyleLbl="node1" presStyleIdx="0" presStyleCnt="2"/>
      <dgm:spPr/>
      <dgm:t>
        <a:bodyPr/>
        <a:lstStyle/>
        <a:p>
          <a:endParaRPr lang="en-US"/>
        </a:p>
      </dgm:t>
    </dgm:pt>
    <dgm:pt modelId="{729D00DC-93AA-4054-A6D4-D9FB2BABBBAB}" type="pres">
      <dgm:prSet presAssocID="{90B6EA12-3B37-4ED4-A8D2-77483D450EF4}" presName="transSpace" presStyleCnt="0"/>
      <dgm:spPr/>
    </dgm:pt>
    <dgm:pt modelId="{40210D7D-61B3-4748-B292-EE3A27F52DB8}" type="pres">
      <dgm:prSet presAssocID="{2B471FFD-0AD1-4F4A-95D4-8CC489798B88}" presName="posSpace" presStyleCnt="0"/>
      <dgm:spPr/>
    </dgm:pt>
    <dgm:pt modelId="{570F8EE2-68DF-44F8-8525-B5DB6E40CCEB}" type="pres">
      <dgm:prSet presAssocID="{2B471FFD-0AD1-4F4A-95D4-8CC489798B88}" presName="vertFlow" presStyleCnt="0"/>
      <dgm:spPr/>
    </dgm:pt>
    <dgm:pt modelId="{E7B752B7-B98A-4E8B-B6EF-E19BB4533B05}" type="pres">
      <dgm:prSet presAssocID="{2B471FFD-0AD1-4F4A-95D4-8CC489798B88}" presName="topSpace" presStyleCnt="0"/>
      <dgm:spPr/>
    </dgm:pt>
    <dgm:pt modelId="{FD15E46D-00B2-42B7-BEF0-4D6A69539668}" type="pres">
      <dgm:prSet presAssocID="{2B471FFD-0AD1-4F4A-95D4-8CC489798B88}" presName="firstComp" presStyleCnt="0"/>
      <dgm:spPr/>
    </dgm:pt>
    <dgm:pt modelId="{603541E8-8330-4BB7-BB29-C266913640B2}" type="pres">
      <dgm:prSet presAssocID="{2B471FFD-0AD1-4F4A-95D4-8CC489798B88}" presName="firstChild" presStyleLbl="bgAccFollowNode1" presStyleIdx="1" presStyleCnt="2"/>
      <dgm:spPr/>
      <dgm:t>
        <a:bodyPr/>
        <a:lstStyle/>
        <a:p>
          <a:endParaRPr lang="en-US"/>
        </a:p>
      </dgm:t>
    </dgm:pt>
    <dgm:pt modelId="{8CDA3DCF-747F-4870-9B8A-6E7B7880FCB7}" type="pres">
      <dgm:prSet presAssocID="{2B471FFD-0AD1-4F4A-95D4-8CC489798B88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0C2892-0E7D-4E3E-8535-BA2ADA1BCB64}" type="pres">
      <dgm:prSet presAssocID="{2B471FFD-0AD1-4F4A-95D4-8CC489798B88}" presName="negSpace" presStyleCnt="0"/>
      <dgm:spPr/>
    </dgm:pt>
    <dgm:pt modelId="{50315E41-F271-41EE-9908-DBEACD485AA4}" type="pres">
      <dgm:prSet presAssocID="{2B471FFD-0AD1-4F4A-95D4-8CC489798B88}" presName="circle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FBFADA19-994A-46ED-94E5-14C6A0D7EF95}" type="presOf" srcId="{C6A84CAD-F7B2-41D0-87F3-DFEE7E98C2E4}" destId="{D69737A0-D01E-4884-959E-A7C7EB00104A}" srcOrd="0" destOrd="0" presId="urn:microsoft.com/office/officeart/2005/8/layout/hList9"/>
    <dgm:cxn modelId="{014C0AC6-9205-47FF-9660-FF8B57812C7E}" type="presOf" srcId="{141B86D7-15E1-4FCC-AC2F-082CC9822E1F}" destId="{DC8564D1-D7A5-4A69-A3E0-08E9008BB8EE}" srcOrd="0" destOrd="0" presId="urn:microsoft.com/office/officeart/2005/8/layout/hList9"/>
    <dgm:cxn modelId="{1609C9CA-8B50-4B01-A432-84C9C214BBA8}" type="presOf" srcId="{CDB2DCB6-DDBD-4BCA-BADF-33EB4AFC43DB}" destId="{603541E8-8330-4BB7-BB29-C266913640B2}" srcOrd="0" destOrd="0" presId="urn:microsoft.com/office/officeart/2005/8/layout/hList9"/>
    <dgm:cxn modelId="{874BEC10-DEB5-490E-AE4A-BFBB3ED33937}" srcId="{B973E313-8C34-4848-A4E2-438B6D6402D4}" destId="{141B86D7-15E1-4FCC-AC2F-082CC9822E1F}" srcOrd="0" destOrd="0" parTransId="{BB168278-BD58-497B-B181-8EBB10554177}" sibTransId="{09D14A0A-CA97-4B03-88EE-B223B5708B18}"/>
    <dgm:cxn modelId="{19959892-E448-41B9-9556-D3BF89596BA1}" srcId="{C6A84CAD-F7B2-41D0-87F3-DFEE7E98C2E4}" destId="{B973E313-8C34-4848-A4E2-438B6D6402D4}" srcOrd="0" destOrd="0" parTransId="{BA387F9A-1178-451B-99C7-E351D5820546}" sibTransId="{90B6EA12-3B37-4ED4-A8D2-77483D450EF4}"/>
    <dgm:cxn modelId="{6DC2B25E-6CDA-43F2-86E0-1164DA409B99}" srcId="{C6A84CAD-F7B2-41D0-87F3-DFEE7E98C2E4}" destId="{2B471FFD-0AD1-4F4A-95D4-8CC489798B88}" srcOrd="1" destOrd="0" parTransId="{AE5F8569-19DF-4E58-8121-C6702E4AB2F4}" sibTransId="{79239C43-0BDC-472E-81E2-09E67B36A96C}"/>
    <dgm:cxn modelId="{64FF296C-D0E4-47E6-9D20-CDF952997F45}" type="presOf" srcId="{141B86D7-15E1-4FCC-AC2F-082CC9822E1F}" destId="{9E5EC5CF-F4F0-430A-8A40-A5B7E0DEEE93}" srcOrd="1" destOrd="0" presId="urn:microsoft.com/office/officeart/2005/8/layout/hList9"/>
    <dgm:cxn modelId="{A7F9CF0C-D255-4E5B-A2B1-5426AF6893BC}" type="presOf" srcId="{B973E313-8C34-4848-A4E2-438B6D6402D4}" destId="{8A0A60FA-441E-4DC6-807E-EA30BE7621B4}" srcOrd="0" destOrd="0" presId="urn:microsoft.com/office/officeart/2005/8/layout/hList9"/>
    <dgm:cxn modelId="{E8DDEA38-EAEB-47CD-87BF-5BAB155BBF54}" type="presOf" srcId="{2B471FFD-0AD1-4F4A-95D4-8CC489798B88}" destId="{50315E41-F271-41EE-9908-DBEACD485AA4}" srcOrd="0" destOrd="0" presId="urn:microsoft.com/office/officeart/2005/8/layout/hList9"/>
    <dgm:cxn modelId="{E3FFF92A-A1CD-44F3-8030-290C145A4D8A}" type="presOf" srcId="{CDB2DCB6-DDBD-4BCA-BADF-33EB4AFC43DB}" destId="{8CDA3DCF-747F-4870-9B8A-6E7B7880FCB7}" srcOrd="1" destOrd="0" presId="urn:microsoft.com/office/officeart/2005/8/layout/hList9"/>
    <dgm:cxn modelId="{0EA98224-8DD1-44A8-A347-4135E10E7E3F}" srcId="{2B471FFD-0AD1-4F4A-95D4-8CC489798B88}" destId="{CDB2DCB6-DDBD-4BCA-BADF-33EB4AFC43DB}" srcOrd="0" destOrd="0" parTransId="{B772CFF6-3A3D-471F-874E-5BD09DC7371A}" sibTransId="{5A2B376E-FFF5-47C1-96E3-07CACCDFB432}"/>
    <dgm:cxn modelId="{8D0D0F38-D42F-4027-98E1-77AE9BA8527C}" type="presParOf" srcId="{D69737A0-D01E-4884-959E-A7C7EB00104A}" destId="{F5662343-D4B1-4CA5-8C92-2F284E132D5D}" srcOrd="0" destOrd="0" presId="urn:microsoft.com/office/officeart/2005/8/layout/hList9"/>
    <dgm:cxn modelId="{AA98BBB0-542D-45DD-AF41-C777C463D8FA}" type="presParOf" srcId="{D69737A0-D01E-4884-959E-A7C7EB00104A}" destId="{94700618-BFD8-40BA-802E-C64982A57286}" srcOrd="1" destOrd="0" presId="urn:microsoft.com/office/officeart/2005/8/layout/hList9"/>
    <dgm:cxn modelId="{FA36B0D6-3728-4113-AEBE-5F7C6838B6CA}" type="presParOf" srcId="{94700618-BFD8-40BA-802E-C64982A57286}" destId="{950BAE0F-A075-4491-99DB-5034D46F755F}" srcOrd="0" destOrd="0" presId="urn:microsoft.com/office/officeart/2005/8/layout/hList9"/>
    <dgm:cxn modelId="{395EB639-8EC6-4437-AFA1-03E5823F80D4}" type="presParOf" srcId="{94700618-BFD8-40BA-802E-C64982A57286}" destId="{4B9D84D9-EA15-42D3-AF68-C4D4803A2F41}" srcOrd="1" destOrd="0" presId="urn:microsoft.com/office/officeart/2005/8/layout/hList9"/>
    <dgm:cxn modelId="{62450BEC-881E-4E86-B344-DEEE6E1FBE35}" type="presParOf" srcId="{4B9D84D9-EA15-42D3-AF68-C4D4803A2F41}" destId="{DC8564D1-D7A5-4A69-A3E0-08E9008BB8EE}" srcOrd="0" destOrd="0" presId="urn:microsoft.com/office/officeart/2005/8/layout/hList9"/>
    <dgm:cxn modelId="{2AC6D340-5973-4983-B1F7-2E5A0ECBFEBB}" type="presParOf" srcId="{4B9D84D9-EA15-42D3-AF68-C4D4803A2F41}" destId="{9E5EC5CF-F4F0-430A-8A40-A5B7E0DEEE93}" srcOrd="1" destOrd="0" presId="urn:microsoft.com/office/officeart/2005/8/layout/hList9"/>
    <dgm:cxn modelId="{C3159688-A645-4216-8AFD-43705BBB1489}" type="presParOf" srcId="{D69737A0-D01E-4884-959E-A7C7EB00104A}" destId="{3F197F0D-EC09-4913-8023-330FE27BCF83}" srcOrd="2" destOrd="0" presId="urn:microsoft.com/office/officeart/2005/8/layout/hList9"/>
    <dgm:cxn modelId="{E424871A-7279-4400-897E-A9D775BE293C}" type="presParOf" srcId="{D69737A0-D01E-4884-959E-A7C7EB00104A}" destId="{8A0A60FA-441E-4DC6-807E-EA30BE7621B4}" srcOrd="3" destOrd="0" presId="urn:microsoft.com/office/officeart/2005/8/layout/hList9"/>
    <dgm:cxn modelId="{2C19EDAD-8239-4C83-A969-E4E3798C06C8}" type="presParOf" srcId="{D69737A0-D01E-4884-959E-A7C7EB00104A}" destId="{729D00DC-93AA-4054-A6D4-D9FB2BABBBAB}" srcOrd="4" destOrd="0" presId="urn:microsoft.com/office/officeart/2005/8/layout/hList9"/>
    <dgm:cxn modelId="{20EE80BB-D790-4E83-AFC4-775B2B43B9EE}" type="presParOf" srcId="{D69737A0-D01E-4884-959E-A7C7EB00104A}" destId="{40210D7D-61B3-4748-B292-EE3A27F52DB8}" srcOrd="5" destOrd="0" presId="urn:microsoft.com/office/officeart/2005/8/layout/hList9"/>
    <dgm:cxn modelId="{2FDE3535-C5D8-47C6-8AAB-FCE09C938996}" type="presParOf" srcId="{D69737A0-D01E-4884-959E-A7C7EB00104A}" destId="{570F8EE2-68DF-44F8-8525-B5DB6E40CCEB}" srcOrd="6" destOrd="0" presId="urn:microsoft.com/office/officeart/2005/8/layout/hList9"/>
    <dgm:cxn modelId="{55268DD8-863F-4AC1-8F6E-33D3A4F49494}" type="presParOf" srcId="{570F8EE2-68DF-44F8-8525-B5DB6E40CCEB}" destId="{E7B752B7-B98A-4E8B-B6EF-E19BB4533B05}" srcOrd="0" destOrd="0" presId="urn:microsoft.com/office/officeart/2005/8/layout/hList9"/>
    <dgm:cxn modelId="{EA9C5719-855A-4F7C-8D9A-35E30899CAF9}" type="presParOf" srcId="{570F8EE2-68DF-44F8-8525-B5DB6E40CCEB}" destId="{FD15E46D-00B2-42B7-BEF0-4D6A69539668}" srcOrd="1" destOrd="0" presId="urn:microsoft.com/office/officeart/2005/8/layout/hList9"/>
    <dgm:cxn modelId="{E9254940-42C0-4ADD-8ACC-15646D80BA08}" type="presParOf" srcId="{FD15E46D-00B2-42B7-BEF0-4D6A69539668}" destId="{603541E8-8330-4BB7-BB29-C266913640B2}" srcOrd="0" destOrd="0" presId="urn:microsoft.com/office/officeart/2005/8/layout/hList9"/>
    <dgm:cxn modelId="{A0F7130A-60FE-4583-88CA-13E24061F566}" type="presParOf" srcId="{FD15E46D-00B2-42B7-BEF0-4D6A69539668}" destId="{8CDA3DCF-747F-4870-9B8A-6E7B7880FCB7}" srcOrd="1" destOrd="0" presId="urn:microsoft.com/office/officeart/2005/8/layout/hList9"/>
    <dgm:cxn modelId="{921ADA1D-5835-46C2-9B80-0C010E6C16B5}" type="presParOf" srcId="{D69737A0-D01E-4884-959E-A7C7EB00104A}" destId="{AA0C2892-0E7D-4E3E-8535-BA2ADA1BCB64}" srcOrd="7" destOrd="0" presId="urn:microsoft.com/office/officeart/2005/8/layout/hList9"/>
    <dgm:cxn modelId="{92487FA4-3B47-4AEC-9807-3A28BA73FAFC}" type="presParOf" srcId="{D69737A0-D01E-4884-959E-A7C7EB00104A}" destId="{50315E41-F271-41EE-9908-DBEACD485AA4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65317F-09CB-42A7-AE1F-E4234CC251E3}">
      <dsp:nvSpPr>
        <dsp:cNvPr id="0" name=""/>
        <dsp:cNvSpPr/>
      </dsp:nvSpPr>
      <dsp:spPr>
        <a:xfrm>
          <a:off x="3755" y="1780222"/>
          <a:ext cx="1043305" cy="104330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300" b="1" kern="1200" dirty="0" smtClean="0">
              <a:latin typeface="Calibri" pitchFamily="34" charset="0"/>
              <a:cs typeface="Calibri" pitchFamily="34" charset="0"/>
            </a:rPr>
            <a:t>Ít nói</a:t>
          </a:r>
          <a:endParaRPr lang="en-US" sz="1300" b="1" kern="1200" dirty="0"/>
        </a:p>
      </dsp:txBody>
      <dsp:txXfrm>
        <a:off x="156543" y="1933010"/>
        <a:ext cx="737729" cy="737729"/>
      </dsp:txXfrm>
    </dsp:sp>
    <dsp:sp modelId="{CF3FFF37-4B60-453D-89F2-0B60A0F0F5E9}">
      <dsp:nvSpPr>
        <dsp:cNvPr id="0" name=""/>
        <dsp:cNvSpPr/>
      </dsp:nvSpPr>
      <dsp:spPr>
        <a:xfrm>
          <a:off x="1131777" y="1999316"/>
          <a:ext cx="605117" cy="605117"/>
        </a:xfrm>
        <a:prstGeom prst="mathPlus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1211985" y="2230713"/>
        <a:ext cx="444701" cy="142323"/>
      </dsp:txXfrm>
    </dsp:sp>
    <dsp:sp modelId="{7C4D632A-CA0E-4D1E-8A34-F4D98604522E}">
      <dsp:nvSpPr>
        <dsp:cNvPr id="0" name=""/>
        <dsp:cNvSpPr/>
      </dsp:nvSpPr>
      <dsp:spPr>
        <a:xfrm>
          <a:off x="1821611" y="1780222"/>
          <a:ext cx="1043305" cy="1043305"/>
        </a:xfrm>
        <a:prstGeom prst="ellipse">
          <a:avLst/>
        </a:prstGeom>
        <a:gradFill rotWithShape="0">
          <a:gsLst>
            <a:gs pos="0">
              <a:schemeClr val="accent2">
                <a:hueOff val="-4209279"/>
                <a:satOff val="7153"/>
                <a:lumOff val="-6209"/>
                <a:alphaOff val="0"/>
                <a:shade val="51000"/>
                <a:satMod val="130000"/>
              </a:schemeClr>
            </a:gs>
            <a:gs pos="80000">
              <a:schemeClr val="accent2">
                <a:hueOff val="-4209279"/>
                <a:satOff val="7153"/>
                <a:lumOff val="-6209"/>
                <a:alphaOff val="0"/>
                <a:shade val="93000"/>
                <a:satMod val="130000"/>
              </a:schemeClr>
            </a:gs>
            <a:gs pos="100000">
              <a:schemeClr val="accent2">
                <a:hueOff val="-4209279"/>
                <a:satOff val="7153"/>
                <a:lumOff val="-620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300" b="1" kern="1200" dirty="0" smtClean="0">
              <a:latin typeface="Calibri" pitchFamily="34" charset="0"/>
              <a:cs typeface="Calibri" pitchFamily="34" charset="0"/>
            </a:rPr>
            <a:t>Ngữ-pháp phức-tạp</a:t>
          </a:r>
          <a:endParaRPr lang="en-US" sz="1300" b="1" kern="1200" dirty="0"/>
        </a:p>
      </dsp:txBody>
      <dsp:txXfrm>
        <a:off x="1974399" y="1933010"/>
        <a:ext cx="737729" cy="737729"/>
      </dsp:txXfrm>
    </dsp:sp>
    <dsp:sp modelId="{AAF6A99C-86B2-470B-9072-3597EA7A933D}">
      <dsp:nvSpPr>
        <dsp:cNvPr id="0" name=""/>
        <dsp:cNvSpPr/>
      </dsp:nvSpPr>
      <dsp:spPr>
        <a:xfrm>
          <a:off x="2949633" y="1999316"/>
          <a:ext cx="605117" cy="605117"/>
        </a:xfrm>
        <a:prstGeom prst="mathPlus">
          <a:avLst/>
        </a:prstGeom>
        <a:gradFill rotWithShape="0">
          <a:gsLst>
            <a:gs pos="0">
              <a:schemeClr val="accent2">
                <a:hueOff val="-6313918"/>
                <a:satOff val="10729"/>
                <a:lumOff val="-9313"/>
                <a:alphaOff val="0"/>
                <a:shade val="51000"/>
                <a:satMod val="130000"/>
              </a:schemeClr>
            </a:gs>
            <a:gs pos="80000">
              <a:schemeClr val="accent2">
                <a:hueOff val="-6313918"/>
                <a:satOff val="10729"/>
                <a:lumOff val="-9313"/>
                <a:alphaOff val="0"/>
                <a:shade val="93000"/>
                <a:satMod val="130000"/>
              </a:schemeClr>
            </a:gs>
            <a:gs pos="100000">
              <a:schemeClr val="accent2">
                <a:hueOff val="-6313918"/>
                <a:satOff val="10729"/>
                <a:lumOff val="-931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3029841" y="2230713"/>
        <a:ext cx="444701" cy="142323"/>
      </dsp:txXfrm>
    </dsp:sp>
    <dsp:sp modelId="{6957061B-8587-4375-9732-4DD2155F687B}">
      <dsp:nvSpPr>
        <dsp:cNvPr id="0" name=""/>
        <dsp:cNvSpPr/>
      </dsp:nvSpPr>
      <dsp:spPr>
        <a:xfrm>
          <a:off x="3639467" y="1780222"/>
          <a:ext cx="1043305" cy="1043305"/>
        </a:xfrm>
        <a:prstGeom prst="ellipse">
          <a:avLst/>
        </a:prstGeom>
        <a:gradFill rotWithShape="0">
          <a:gsLst>
            <a:gs pos="0">
              <a:schemeClr val="accent2">
                <a:hueOff val="-8418558"/>
                <a:satOff val="14305"/>
                <a:lumOff val="-12418"/>
                <a:alphaOff val="0"/>
                <a:shade val="51000"/>
                <a:satMod val="130000"/>
              </a:schemeClr>
            </a:gs>
            <a:gs pos="80000">
              <a:schemeClr val="accent2">
                <a:hueOff val="-8418558"/>
                <a:satOff val="14305"/>
                <a:lumOff val="-12418"/>
                <a:alphaOff val="0"/>
                <a:shade val="93000"/>
                <a:satMod val="130000"/>
              </a:schemeClr>
            </a:gs>
            <a:gs pos="100000">
              <a:schemeClr val="accent2">
                <a:hueOff val="-8418558"/>
                <a:satOff val="14305"/>
                <a:lumOff val="-124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300" b="1" kern="1200" dirty="0" smtClean="0">
              <a:latin typeface="Calibri" pitchFamily="34" charset="0"/>
              <a:cs typeface="Calibri" pitchFamily="34" charset="0"/>
            </a:rPr>
            <a:t>Cần biết thêm 1 ngoại-ngữ</a:t>
          </a:r>
          <a:endParaRPr lang="en-US" sz="1300" b="1" kern="1200" dirty="0"/>
        </a:p>
      </dsp:txBody>
      <dsp:txXfrm>
        <a:off x="3792255" y="1933010"/>
        <a:ext cx="737729" cy="737729"/>
      </dsp:txXfrm>
    </dsp:sp>
    <dsp:sp modelId="{3F791BFA-C6A1-42BE-8082-B4988CC96DDC}">
      <dsp:nvSpPr>
        <dsp:cNvPr id="0" name=""/>
        <dsp:cNvSpPr/>
      </dsp:nvSpPr>
      <dsp:spPr>
        <a:xfrm>
          <a:off x="4767489" y="1999316"/>
          <a:ext cx="605117" cy="605117"/>
        </a:xfrm>
        <a:prstGeom prst="mathEqual">
          <a:avLst/>
        </a:prstGeom>
        <a:gradFill rotWithShape="0">
          <a:gsLst>
            <a:gs pos="0">
              <a:schemeClr val="accent2">
                <a:hueOff val="-12627837"/>
                <a:satOff val="21458"/>
                <a:lumOff val="-18627"/>
                <a:alphaOff val="0"/>
                <a:shade val="51000"/>
                <a:satMod val="130000"/>
              </a:schemeClr>
            </a:gs>
            <a:gs pos="80000">
              <a:schemeClr val="accent2">
                <a:hueOff val="-12627837"/>
                <a:satOff val="21458"/>
                <a:lumOff val="-18627"/>
                <a:alphaOff val="0"/>
                <a:shade val="93000"/>
                <a:satMod val="130000"/>
              </a:schemeClr>
            </a:gs>
            <a:gs pos="100000">
              <a:schemeClr val="accent2">
                <a:hueOff val="-12627837"/>
                <a:satOff val="21458"/>
                <a:lumOff val="-1862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847697" y="2123970"/>
        <a:ext cx="444701" cy="355809"/>
      </dsp:txXfrm>
    </dsp:sp>
    <dsp:sp modelId="{50422CC8-DFA7-4B38-8419-0FA0B1B4EE85}">
      <dsp:nvSpPr>
        <dsp:cNvPr id="0" name=""/>
        <dsp:cNvSpPr/>
      </dsp:nvSpPr>
      <dsp:spPr>
        <a:xfrm>
          <a:off x="5457323" y="1780222"/>
          <a:ext cx="1043305" cy="1043305"/>
        </a:xfrm>
        <a:prstGeom prst="ellipse">
          <a:avLst/>
        </a:prstGeom>
        <a:gradFill rotWithShape="0">
          <a:gsLst>
            <a:gs pos="0">
              <a:schemeClr val="accent2">
                <a:hueOff val="-12627837"/>
                <a:satOff val="21458"/>
                <a:lumOff val="-18627"/>
                <a:alphaOff val="0"/>
                <a:shade val="51000"/>
                <a:satMod val="130000"/>
              </a:schemeClr>
            </a:gs>
            <a:gs pos="80000">
              <a:schemeClr val="accent2">
                <a:hueOff val="-12627837"/>
                <a:satOff val="21458"/>
                <a:lumOff val="-18627"/>
                <a:alphaOff val="0"/>
                <a:shade val="93000"/>
                <a:satMod val="130000"/>
              </a:schemeClr>
            </a:gs>
            <a:gs pos="100000">
              <a:schemeClr val="accent2">
                <a:hueOff val="-12627837"/>
                <a:satOff val="21458"/>
                <a:lumOff val="-1862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KHÓ KHĂN</a:t>
          </a:r>
          <a:endParaRPr lang="en-US" sz="1300" b="1" kern="1200" dirty="0"/>
        </a:p>
      </dsp:txBody>
      <dsp:txXfrm>
        <a:off x="5610111" y="1933010"/>
        <a:ext cx="737729" cy="7377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87FC6-C162-4600-944A-0F806EC53317}" type="datetimeFigureOut">
              <a:rPr lang="ko-KR" altLang="en-US" smtClean="0"/>
              <a:pPr/>
              <a:t>2019-01-28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45B69-18E8-4114-9911-CDD699B4BB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904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827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4724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 </a:t>
            </a:r>
            <a:r>
              <a:rPr lang="en-US" dirty="0" err="1" smtClean="0"/>
              <a:t>nhà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ngôn-ngữ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xuất-sắc</a:t>
            </a:r>
            <a:endParaRPr lang="en-US" dirty="0" smtClean="0"/>
          </a:p>
          <a:p>
            <a:r>
              <a:rPr lang="en-US" dirty="0" err="1" smtClean="0"/>
              <a:t>Karunatillake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trò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thân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của</a:t>
            </a:r>
            <a:r>
              <a:rPr lang="en-US" baseline="0" dirty="0" smtClean="0"/>
              <a:t> James </a:t>
            </a:r>
            <a:r>
              <a:rPr lang="en-US" baseline="0" dirty="0" err="1" smtClean="0"/>
              <a:t>Gair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của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Karunatillake</a:t>
            </a:r>
            <a:r>
              <a:rPr lang="en-US" baseline="0" dirty="0" smtClean="0"/>
              <a:t>, James </a:t>
            </a:r>
            <a:r>
              <a:rPr lang="en-US" baseline="0" dirty="0" err="1" smtClean="0"/>
              <a:t>Gair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không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hồi-phục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bắt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đầu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1965</a:t>
            </a:r>
          </a:p>
          <a:p>
            <a:r>
              <a:rPr lang="en-US" baseline="0" dirty="0" smtClean="0"/>
              <a:t>James </a:t>
            </a:r>
            <a:r>
              <a:rPr lang="en-US" baseline="0" dirty="0" err="1" smtClean="0"/>
              <a:t>Gair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năm</a:t>
            </a:r>
            <a:r>
              <a:rPr lang="en-US" baseline="0" dirty="0" smtClean="0"/>
              <a:t> 88 </a:t>
            </a:r>
            <a:r>
              <a:rPr lang="en-US" baseline="0" dirty="0" err="1" smtClean="0"/>
              <a:t>tuổi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0520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lãng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ngữ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Pali</a:t>
            </a:r>
            <a:r>
              <a:rPr lang="en-US" baseline="0" dirty="0" smtClean="0"/>
              <a:t>, Sanskrit, Latin, Anglo Saxon…) </a:t>
            </a:r>
            <a:r>
              <a:rPr lang="en-US" baseline="0" dirty="0" err="1" smtClean="0"/>
              <a:t>vẫn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tồn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tại</a:t>
            </a:r>
            <a:r>
              <a:rPr lang="en-US" baseline="0" dirty="0" smtClean="0"/>
              <a:t>? 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tồn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nhờ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tồn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tại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3142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Urban</a:t>
            </a:r>
            <a:r>
              <a:rPr lang="en-US" baseline="0" dirty="0" smtClean="0"/>
              <a:t> II </a:t>
            </a:r>
            <a:r>
              <a:rPr lang="en-US" baseline="0" dirty="0" err="1" smtClean="0"/>
              <a:t>người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Pháp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khởi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động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Thập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Chinh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lần</a:t>
            </a:r>
            <a:r>
              <a:rPr lang="en-US" baseline="0" dirty="0" smtClean="0"/>
              <a:t> 1 (1096-1099)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951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Alfred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</a:t>
            </a:r>
            <a:r>
              <a:rPr lang="en-US" baseline="0" dirty="0" smtClean="0"/>
              <a:t> (847/849 – 899), </a:t>
            </a:r>
            <a:r>
              <a:rPr lang="en-US" baseline="0" dirty="0" err="1" smtClean="0"/>
              <a:t>cai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871</a:t>
            </a:r>
          </a:p>
          <a:p>
            <a:r>
              <a:rPr lang="en-US" baseline="0" dirty="0" err="1" smtClean="0"/>
              <a:t>Trận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quyết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định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Edington</a:t>
            </a:r>
            <a:r>
              <a:rPr lang="en-US" baseline="0" dirty="0" smtClean="0"/>
              <a:t> (878), </a:t>
            </a:r>
            <a:r>
              <a:rPr lang="en-US" baseline="0" dirty="0" err="1" smtClean="0"/>
              <a:t>ký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ước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với</a:t>
            </a:r>
            <a:r>
              <a:rPr lang="en-US" baseline="0" dirty="0" smtClean="0"/>
              <a:t> Viking,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thành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Danelaw</a:t>
            </a:r>
            <a:r>
              <a:rPr lang="en-US" baseline="0" dirty="0" smtClean="0"/>
              <a:t> ở </a:t>
            </a:r>
            <a:r>
              <a:rPr lang="en-US" baseline="0" dirty="0" err="1" smtClean="0"/>
              <a:t>Bắc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829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Diễn</a:t>
            </a:r>
            <a:r>
              <a:rPr lang="en-US" baseline="0" dirty="0" err="1" smtClean="0"/>
              <a:t>-văn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chính-trị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nay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lĩnh-vực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chuyên-nghiệp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nền-tảng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kĩ-năng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hùng-biện</a:t>
            </a:r>
            <a:r>
              <a:rPr lang="en-US" baseline="0" dirty="0" smtClean="0"/>
              <a:t> La-</a:t>
            </a:r>
            <a:r>
              <a:rPr lang="en-US" baseline="0" dirty="0" err="1" smtClean="0"/>
              <a:t>mã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Hy-lạp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cổ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829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Đô-thành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Kapilavatthu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nhưng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quốc-gia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không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rõ</a:t>
            </a:r>
            <a:endParaRPr lang="en-US" baseline="0" dirty="0" smtClean="0"/>
          </a:p>
          <a:p>
            <a:r>
              <a:rPr lang="en-US" baseline="0" dirty="0" err="1" smtClean="0"/>
              <a:t>Ngôn-ngữ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trong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kinh-điển</a:t>
            </a:r>
            <a:r>
              <a:rPr lang="en-US" baseline="0" dirty="0" smtClean="0"/>
              <a:t> Theravada </a:t>
            </a:r>
            <a:r>
              <a:rPr lang="en-US" baseline="0" dirty="0" err="1" smtClean="0"/>
              <a:t>tên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không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rõ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trong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Chú-giải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thường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gọi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ngôn-ngữ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xứ</a:t>
            </a:r>
            <a:r>
              <a:rPr lang="en-US" baseline="0" dirty="0" smtClean="0"/>
              <a:t> Magadha</a:t>
            </a:r>
          </a:p>
          <a:p>
            <a:r>
              <a:rPr lang="en-US" baseline="0" dirty="0" smtClean="0"/>
              <a:t>Ban </a:t>
            </a:r>
            <a:r>
              <a:rPr lang="en-US" baseline="0" dirty="0" err="1" smtClean="0"/>
              <a:t>đầu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Pali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chỉ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bộ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Chánh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Tạng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chứ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không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chỉ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ngôn-ngữ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7981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Vương</a:t>
            </a:r>
            <a:r>
              <a:rPr lang="en-US" baseline="0" dirty="0" err="1" smtClean="0"/>
              <a:t>-quốc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của</a:t>
            </a:r>
            <a:r>
              <a:rPr lang="en-US" baseline="0" dirty="0" smtClean="0"/>
              <a:t> Asoka </a:t>
            </a:r>
            <a:r>
              <a:rPr lang="en-US" baseline="0" dirty="0" err="1" smtClean="0"/>
              <a:t>chính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vương-quốc</a:t>
            </a:r>
            <a:r>
              <a:rPr lang="en-US" baseline="0" dirty="0" smtClean="0"/>
              <a:t> Magadha </a:t>
            </a:r>
            <a:r>
              <a:rPr lang="en-US" baseline="0" dirty="0" err="1" smtClean="0"/>
              <a:t>xưa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9447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Jacob Grimm </a:t>
            </a:r>
            <a:r>
              <a:rPr lang="en-US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anh</a:t>
            </a:r>
            <a:r>
              <a:rPr lang="en-US" baseline="0" dirty="0" smtClean="0"/>
              <a:t>, chia </a:t>
            </a:r>
            <a:r>
              <a:rPr lang="en-US" baseline="0" dirty="0" err="1" smtClean="0"/>
              <a:t>ngôn-ngữ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Đức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ngôn-ngữ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họ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Đức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thành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thời-kỳ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cổ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trung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đại</a:t>
            </a:r>
            <a:endParaRPr lang="en-US" baseline="0" dirty="0" smtClean="0"/>
          </a:p>
          <a:p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ngôn-ngữ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lịch-sử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cách</a:t>
            </a:r>
            <a:r>
              <a:rPr lang="en-US" baseline="0" dirty="0" smtClean="0"/>
              <a:t> chia </a:t>
            </a:r>
            <a:r>
              <a:rPr lang="en-US" baseline="0" dirty="0" err="1" smtClean="0"/>
              <a:t>của</a:t>
            </a:r>
            <a:r>
              <a:rPr lang="en-US" baseline="0" dirty="0" smtClean="0"/>
              <a:t> Jacob Grimm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884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884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83518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987573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211710"/>
            <a:ext cx="9144000" cy="293179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6375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67494"/>
            <a:ext cx="233975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895528" y="267494"/>
            <a:ext cx="424847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8419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42661" y="499869"/>
            <a:ext cx="252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97690" y="3119977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690958" y="1354898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6648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411510"/>
            <a:ext cx="9144000" cy="432048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81908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970140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05837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1025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1520" y="229394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599552" y="1813570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33632" y="3397746"/>
            <a:ext cx="307792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251520" y="1813570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2033632" y="1812999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599552" y="229394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1767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2988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78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56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78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156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181632"/>
            <a:ext cx="594015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848" y="757696"/>
            <a:ext cx="59401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6407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37" y="1385328"/>
            <a:ext cx="3060911" cy="370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84935" y="1523475"/>
            <a:ext cx="1765288" cy="27268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3187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626" y="1746311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46311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556011" y="1828178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686001" y="1828178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386602" y="1347614"/>
            <a:ext cx="2346784" cy="16057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4427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54090"/>
            <a:ext cx="4850588" cy="2657820"/>
          </a:xfrm>
          <a:prstGeom prst="rect">
            <a:avLst/>
          </a:prstGeom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32612" y="1452690"/>
            <a:ext cx="3280615" cy="21736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546556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20559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24461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400525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3723878"/>
            <a:ext cx="4176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4299942"/>
            <a:ext cx="4176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160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8766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595320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851D-3CF4-44A7-B6D1-A53CBFBFE6FC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D93-0FD3-438C-8743-C47CE332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7277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851D-3CF4-44A7-B6D1-A53CBFBFE6FC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D93-0FD3-438C-8743-C47CE332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7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851D-3CF4-44A7-B6D1-A53CBFBFE6FC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D93-0FD3-438C-8743-C47CE332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992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851D-3CF4-44A7-B6D1-A53CBFBFE6FC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D93-0FD3-438C-8743-C47CE332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274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851D-3CF4-44A7-B6D1-A53CBFBFE6FC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D93-0FD3-438C-8743-C47CE332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0456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851D-3CF4-44A7-B6D1-A53CBFBFE6FC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D93-0FD3-438C-8743-C47CE332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815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851D-3CF4-44A7-B6D1-A53CBFBFE6FC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D93-0FD3-438C-8743-C47CE332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254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851D-3CF4-44A7-B6D1-A53CBFBFE6FC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D93-0FD3-438C-8743-C47CE332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010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851D-3CF4-44A7-B6D1-A53CBFBFE6FC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D93-0FD3-438C-8743-C47CE332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44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851D-3CF4-44A7-B6D1-A53CBFBFE6FC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D93-0FD3-438C-8743-C47CE332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044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851D-3CF4-44A7-B6D1-A53CBFBFE6FC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D93-0FD3-438C-8743-C47CE332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453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36222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160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8766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828103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106705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4756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160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8766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"/>
          <p:cNvSpPr/>
          <p:nvPr userDrawn="1"/>
        </p:nvSpPr>
        <p:spPr>
          <a:xfrm>
            <a:off x="1979712" y="195486"/>
            <a:ext cx="7164288" cy="1008112"/>
          </a:xfrm>
          <a:custGeom>
            <a:avLst/>
            <a:gdLst/>
            <a:ahLst/>
            <a:cxnLst/>
            <a:rect l="l" t="t" r="r" b="b"/>
            <a:pathLst>
              <a:path w="7164288" h="1008112">
                <a:moveTo>
                  <a:pt x="504056" y="0"/>
                </a:moveTo>
                <a:lnTo>
                  <a:pt x="7164288" y="0"/>
                </a:lnTo>
                <a:lnTo>
                  <a:pt x="7164288" y="1008112"/>
                </a:lnTo>
                <a:lnTo>
                  <a:pt x="504056" y="1008112"/>
                </a:lnTo>
                <a:cubicBezTo>
                  <a:pt x="225674" y="1008112"/>
                  <a:pt x="0" y="782438"/>
                  <a:pt x="0" y="504056"/>
                </a:cubicBezTo>
                <a:cubicBezTo>
                  <a:pt x="0" y="225674"/>
                  <a:pt x="225674" y="0"/>
                  <a:pt x="504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890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1979712" y="195486"/>
            <a:ext cx="7164288" cy="1008112"/>
          </a:xfrm>
          <a:custGeom>
            <a:avLst/>
            <a:gdLst/>
            <a:ahLst/>
            <a:cxnLst/>
            <a:rect l="l" t="t" r="r" b="b"/>
            <a:pathLst>
              <a:path w="7164288" h="1008112">
                <a:moveTo>
                  <a:pt x="504056" y="0"/>
                </a:moveTo>
                <a:lnTo>
                  <a:pt x="7164288" y="0"/>
                </a:lnTo>
                <a:lnTo>
                  <a:pt x="7164288" y="1008112"/>
                </a:lnTo>
                <a:lnTo>
                  <a:pt x="504056" y="1008112"/>
                </a:lnTo>
                <a:cubicBezTo>
                  <a:pt x="225674" y="1008112"/>
                  <a:pt x="0" y="782438"/>
                  <a:pt x="0" y="504056"/>
                </a:cubicBezTo>
                <a:cubicBezTo>
                  <a:pt x="0" y="225674"/>
                  <a:pt x="225674" y="0"/>
                  <a:pt x="504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98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9860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83568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66080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48592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4068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2" r:id="rId4"/>
    <p:sldLayoutId id="2147483661" r:id="rId5"/>
    <p:sldLayoutId id="2147483672" r:id="rId6"/>
    <p:sldLayoutId id="2147483655" r:id="rId7"/>
    <p:sldLayoutId id="2147483663" r:id="rId8"/>
    <p:sldLayoutId id="2147483673" r:id="rId9"/>
    <p:sldLayoutId id="2147483674" r:id="rId10"/>
    <p:sldLayoutId id="2147483666" r:id="rId11"/>
    <p:sldLayoutId id="2147483675" r:id="rId12"/>
    <p:sldLayoutId id="2147483667" r:id="rId13"/>
    <p:sldLayoutId id="2147483668" r:id="rId14"/>
    <p:sldLayoutId id="2147483669" r:id="rId15"/>
    <p:sldLayoutId id="2147483670" r:id="rId16"/>
    <p:sldLayoutId id="2147483676" r:id="rId17"/>
    <p:sldLayoutId id="2147483656" r:id="rId1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7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F851D-3CF4-44A7-B6D1-A53CBFBFE6FC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44D93-0FD3-438C-8743-C47CE332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89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pali.sirimangalo.org/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6.xml"/><Relationship Id="rId5" Type="http://schemas.openxmlformats.org/officeDocument/2006/relationships/hyperlink" Target="https://play.google.com/store/apps/developer?id=Sirimangalo+International" TargetMode="External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5.xml"/><Relationship Id="rId5" Type="http://schemas.microsoft.com/office/2007/relationships/hdphoto" Target="../media/hdphoto2.wdp"/><Relationship Id="rId4" Type="http://schemas.openxmlformats.org/officeDocument/2006/relationships/image" Target="../media/image47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3"/>
          </p:cNvPr>
          <p:cNvSpPr txBox="1"/>
          <p:nvPr/>
        </p:nvSpPr>
        <p:spPr>
          <a:xfrm>
            <a:off x="0" y="494156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err="1" smtClean="0">
                <a:solidFill>
                  <a:schemeClr val="bg1"/>
                </a:solidFill>
                <a:cs typeface="Arial" pitchFamily="34" charset="0"/>
              </a:rPr>
              <a:t>Sài</a:t>
            </a:r>
            <a:r>
              <a:rPr lang="en-US" altLang="ko-KR" sz="8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800" dirty="0" err="1" smtClean="0">
                <a:solidFill>
                  <a:schemeClr val="bg1"/>
                </a:solidFill>
                <a:cs typeface="Arial" pitchFamily="34" charset="0"/>
              </a:rPr>
              <a:t>Gòn</a:t>
            </a:r>
            <a:r>
              <a:rPr lang="en-US" altLang="ko-KR" sz="800" dirty="0" smtClean="0">
                <a:solidFill>
                  <a:schemeClr val="bg1"/>
                </a:solidFill>
                <a:cs typeface="Arial" pitchFamily="34" charset="0"/>
              </a:rPr>
              <a:t> – </a:t>
            </a:r>
            <a:r>
              <a:rPr lang="en-US" altLang="ko-KR" sz="800" dirty="0" smtClean="0">
                <a:solidFill>
                  <a:schemeClr val="bg1"/>
                </a:solidFill>
                <a:cs typeface="Arial" pitchFamily="34" charset="0"/>
              </a:rPr>
              <a:t>26</a:t>
            </a:r>
            <a:r>
              <a:rPr lang="en-US" altLang="ko-KR" sz="800" dirty="0" smtClean="0">
                <a:solidFill>
                  <a:schemeClr val="bg1"/>
                </a:solidFill>
                <a:cs typeface="Arial" pitchFamily="34" charset="0"/>
              </a:rPr>
              <a:t>/1/2019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dirty="0" smtClean="0">
                <a:ea typeface="맑은 고딕" pitchFamily="50" charset="-127"/>
              </a:rPr>
              <a:t>TRÒ CHUYỆN PALI KỲ 1</a:t>
            </a:r>
            <a:endParaRPr lang="en-US" altLang="ko-KR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dirty="0" smtClean="0"/>
              <a:t>NỀN TẢNG</a:t>
            </a:r>
            <a:endParaRPr lang="en-US" altLang="ko-KR" dirty="0"/>
          </a:p>
          <a:p>
            <a:pPr>
              <a:spcBef>
                <a:spcPts val="0"/>
              </a:spcBef>
              <a:defRPr/>
            </a:pPr>
            <a:r>
              <a:rPr lang="en-US" altLang="ko-KR" dirty="0" smtClean="0"/>
              <a:t>CHO NGƯỜI BẮT ĐẦU    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3851920" y="151311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Café </a:t>
            </a:r>
            <a:r>
              <a:rPr lang="en-US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Pali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CỔ NGỮ &amp; TỬ NGỮ</a:t>
            </a:r>
            <a:endParaRPr lang="ko-KR" altLang="en-US" dirty="0"/>
          </a:p>
        </p:txBody>
      </p:sp>
      <p:pic>
        <p:nvPicPr>
          <p:cNvPr id="4" name="Picture 3" descr="Indo-European family 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87574"/>
            <a:ext cx="9144000" cy="415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25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CỔ NGỮ &amp; TỬ NGỮ</a:t>
            </a:r>
            <a:endParaRPr lang="ko-KR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59000" y="2211710"/>
            <a:ext cx="8229600" cy="2895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2200" dirty="0" err="1" smtClean="0"/>
              <a:t>Tiếng</a:t>
            </a:r>
            <a:r>
              <a:rPr lang="en-US" sz="2200" dirty="0" smtClean="0"/>
              <a:t> </a:t>
            </a:r>
            <a:r>
              <a:rPr lang="en-US" sz="2200" dirty="0" err="1" smtClean="0"/>
              <a:t>Anh</a:t>
            </a:r>
            <a:r>
              <a:rPr lang="en-US" sz="2200" dirty="0" smtClean="0"/>
              <a:t> </a:t>
            </a:r>
            <a:r>
              <a:rPr lang="en-US" sz="2200" dirty="0" err="1" smtClean="0"/>
              <a:t>hiện-đại</a:t>
            </a:r>
            <a:r>
              <a:rPr lang="en-US" sz="2200" dirty="0" smtClean="0"/>
              <a:t>:  Mouse</a:t>
            </a:r>
          </a:p>
          <a:p>
            <a:pPr marL="514350" indent="-514350"/>
            <a:r>
              <a:rPr lang="en-US" sz="2200" dirty="0" err="1" smtClean="0"/>
              <a:t>Tiếng</a:t>
            </a:r>
            <a:r>
              <a:rPr lang="en-US" sz="2200" dirty="0" smtClean="0"/>
              <a:t> </a:t>
            </a:r>
            <a:r>
              <a:rPr lang="en-US" sz="2200" dirty="0" err="1" smtClean="0"/>
              <a:t>Anh</a:t>
            </a:r>
            <a:r>
              <a:rPr lang="en-US" sz="2200" dirty="0" smtClean="0"/>
              <a:t> </a:t>
            </a:r>
            <a:r>
              <a:rPr lang="en-US" sz="2200" dirty="0" err="1" smtClean="0"/>
              <a:t>cổ</a:t>
            </a:r>
            <a:r>
              <a:rPr lang="en-US" sz="2200" dirty="0" smtClean="0"/>
              <a:t>:  </a:t>
            </a:r>
            <a:r>
              <a:rPr lang="en-US" sz="2200" dirty="0" err="1" smtClean="0"/>
              <a:t>Mus</a:t>
            </a:r>
            <a:endParaRPr lang="en-US" sz="2200" dirty="0" smtClean="0"/>
          </a:p>
          <a:p>
            <a:pPr marL="514350" indent="-514350"/>
            <a:r>
              <a:rPr lang="en-US" sz="2200" dirty="0" err="1" smtClean="0"/>
              <a:t>Tiếng</a:t>
            </a:r>
            <a:r>
              <a:rPr lang="en-US" sz="2200" dirty="0" smtClean="0"/>
              <a:t> Viking:  </a:t>
            </a:r>
            <a:r>
              <a:rPr lang="en-US" sz="2200" dirty="0" err="1" smtClean="0"/>
              <a:t>Mus</a:t>
            </a:r>
            <a:endParaRPr lang="vi-VN" sz="2200" dirty="0" smtClean="0"/>
          </a:p>
          <a:p>
            <a:pPr marL="514350" indent="-514350"/>
            <a:r>
              <a:rPr lang="vi-VN" sz="2200" dirty="0" smtClean="0">
                <a:latin typeface="Calibri" pitchFamily="34" charset="0"/>
                <a:cs typeface="Calibri" pitchFamily="34" charset="0"/>
              </a:rPr>
              <a:t>Tiếng Latin:  Mus</a:t>
            </a:r>
          </a:p>
          <a:p>
            <a:pPr marL="514350" indent="-514350"/>
            <a:r>
              <a:rPr lang="vi-VN" sz="2200" dirty="0" smtClean="0">
                <a:latin typeface="Calibri" pitchFamily="34" charset="0"/>
                <a:cs typeface="Calibri" pitchFamily="34" charset="0"/>
              </a:rPr>
              <a:t>Tiếng Hy Lạp cổ: </a:t>
            </a:r>
            <a:r>
              <a:rPr lang="el-GR" sz="2200" dirty="0" smtClean="0"/>
              <a:t>μῦς</a:t>
            </a: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514350" indent="-514350"/>
            <a:r>
              <a:rPr lang="en-US" sz="2200" dirty="0" err="1" smtClean="0"/>
              <a:t>Tiếng</a:t>
            </a:r>
            <a:r>
              <a:rPr lang="en-US" sz="2200" dirty="0" smtClean="0"/>
              <a:t> Sanskrit: </a:t>
            </a:r>
            <a:r>
              <a:rPr lang="vi-VN" sz="2200" dirty="0" smtClean="0"/>
              <a:t> M</a:t>
            </a:r>
            <a:r>
              <a:rPr lang="en-US" sz="2200" dirty="0" err="1" smtClean="0"/>
              <a:t>ūṣika</a:t>
            </a:r>
            <a:r>
              <a:rPr lang="vi-VN" sz="2200" dirty="0" smtClean="0"/>
              <a:t>, </a:t>
            </a:r>
            <a:r>
              <a:rPr lang="en-US" sz="2200" dirty="0" err="1" smtClean="0"/>
              <a:t>mūṣ</a:t>
            </a:r>
            <a:endParaRPr lang="en-US" sz="2200" dirty="0" smtClean="0"/>
          </a:p>
        </p:txBody>
      </p:sp>
      <p:pic>
        <p:nvPicPr>
          <p:cNvPr id="6" name="Picture 5" descr="Mouse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80207"/>
            <a:ext cx="2267789" cy="1851583"/>
          </a:xfrm>
          <a:prstGeom prst="rect">
            <a:avLst/>
          </a:prstGeom>
        </p:spPr>
      </p:pic>
      <p:pic>
        <p:nvPicPr>
          <p:cNvPr id="7" name="Picture 6" descr="Mouse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22038" y="2599098"/>
            <a:ext cx="2521962" cy="252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68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PALI - </a:t>
            </a:r>
            <a:r>
              <a:rPr lang="en-US" dirty="0" err="1"/>
              <a:t>Truyền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&amp; </a:t>
            </a:r>
            <a:r>
              <a:rPr lang="en-US" dirty="0" err="1"/>
              <a:t>Khoa</a:t>
            </a:r>
            <a:r>
              <a:rPr lang="en-US" dirty="0"/>
              <a:t> </a:t>
            </a:r>
            <a:r>
              <a:rPr lang="en-US" dirty="0" err="1"/>
              <a:t>Học</a:t>
            </a:r>
            <a:endParaRPr lang="ko-KR" altLang="en-US" dirty="0"/>
          </a:p>
        </p:txBody>
      </p:sp>
      <p:pic>
        <p:nvPicPr>
          <p:cNvPr id="5" name="Picture 4" descr="16 great countri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4" y="1088610"/>
            <a:ext cx="5257800" cy="40548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32040" y="1491630"/>
            <a:ext cx="3960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b="1" dirty="0">
                <a:solidFill>
                  <a:srgbClr val="00B050"/>
                </a:solidFill>
              </a:rPr>
              <a:t>TRUYỀN-THỐNG:  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514350" indent="-514350"/>
            <a:r>
              <a:rPr lang="en-US" b="1" dirty="0" smtClean="0">
                <a:solidFill>
                  <a:srgbClr val="00B050"/>
                </a:solidFill>
              </a:rPr>
              <a:t>	</a:t>
            </a:r>
            <a:r>
              <a:rPr lang="en-US" b="1" dirty="0" err="1" smtClean="0">
                <a:solidFill>
                  <a:srgbClr val="00B050"/>
                </a:solidFill>
              </a:rPr>
              <a:t>Đức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Phật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dạy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Đạo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bằng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tiếng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Pali</a:t>
            </a:r>
            <a:r>
              <a:rPr lang="en-US" b="1" dirty="0">
                <a:solidFill>
                  <a:srgbClr val="00B050"/>
                </a:solidFill>
              </a:rPr>
              <a:t> – </a:t>
            </a:r>
            <a:r>
              <a:rPr lang="en-US" b="1" dirty="0" err="1">
                <a:solidFill>
                  <a:srgbClr val="00B050"/>
                </a:solidFill>
              </a:rPr>
              <a:t>ngôn-ngữ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xứ</a:t>
            </a:r>
            <a:r>
              <a:rPr lang="en-US" b="1" dirty="0">
                <a:solidFill>
                  <a:srgbClr val="00B050"/>
                </a:solidFill>
              </a:rPr>
              <a:t> Magadha, KHÔNG </a:t>
            </a:r>
            <a:r>
              <a:rPr lang="en-US" b="1" dirty="0" err="1">
                <a:solidFill>
                  <a:srgbClr val="00B050"/>
                </a:solidFill>
              </a:rPr>
              <a:t>phải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ngôn-ngữ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của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tộc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Sakya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36096" y="3005539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>
              <a:spcBef>
                <a:spcPct val="20000"/>
              </a:spcBef>
              <a:defRPr/>
            </a:pPr>
            <a:r>
              <a:rPr lang="en-US" b="1" dirty="0" err="1">
                <a:solidFill>
                  <a:srgbClr val="FF0000"/>
                </a:solidFill>
              </a:rPr>
              <a:t>Tên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gọi</a:t>
            </a:r>
            <a:r>
              <a:rPr lang="en-US" b="1" dirty="0">
                <a:solidFill>
                  <a:srgbClr val="FF0000"/>
                </a:solidFill>
              </a:rPr>
              <a:t> “</a:t>
            </a:r>
            <a:r>
              <a:rPr lang="en-US" b="1" dirty="0" err="1">
                <a:solidFill>
                  <a:srgbClr val="FF0000"/>
                </a:solidFill>
              </a:rPr>
              <a:t>Pali</a:t>
            </a:r>
            <a:r>
              <a:rPr lang="en-US" b="1" dirty="0">
                <a:solidFill>
                  <a:srgbClr val="FF0000"/>
                </a:solidFill>
              </a:rPr>
              <a:t>” – </a:t>
            </a:r>
            <a:r>
              <a:rPr lang="en-US" b="1" dirty="0" err="1">
                <a:solidFill>
                  <a:srgbClr val="FF0000"/>
                </a:solidFill>
              </a:rPr>
              <a:t>một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sự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hiểu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nhầm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3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PALI - </a:t>
            </a:r>
            <a:r>
              <a:rPr lang="en-US" dirty="0" err="1"/>
              <a:t>Truyền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&amp; </a:t>
            </a:r>
            <a:r>
              <a:rPr lang="en-US" dirty="0" err="1"/>
              <a:t>Khoa</a:t>
            </a:r>
            <a:r>
              <a:rPr lang="en-US" dirty="0"/>
              <a:t> </a:t>
            </a:r>
            <a:r>
              <a:rPr lang="en-US" dirty="0" err="1"/>
              <a:t>Học</a:t>
            </a:r>
            <a:endParaRPr lang="ko-KR" altLang="en-US" dirty="0"/>
          </a:p>
        </p:txBody>
      </p:sp>
      <p:pic>
        <p:nvPicPr>
          <p:cNvPr id="7" name="Picture 6" descr="Asho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81353"/>
            <a:ext cx="5445224" cy="4083918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580112" y="1059582"/>
            <a:ext cx="3563888" cy="5029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KHOA-HỌC:  </a:t>
            </a:r>
            <a:r>
              <a:rPr lang="en-US" sz="2000" b="1" dirty="0" err="1" smtClean="0">
                <a:solidFill>
                  <a:srgbClr val="0070C0"/>
                </a:solidFill>
              </a:rPr>
              <a:t>các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trụ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đá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Asoka </a:t>
            </a:r>
            <a:r>
              <a:rPr lang="en-US" sz="2000" b="1" dirty="0" err="1" smtClean="0">
                <a:solidFill>
                  <a:srgbClr val="0070C0"/>
                </a:solidFill>
              </a:rPr>
              <a:t>được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phát-hiện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vào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đầu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thế-kỷ</a:t>
            </a:r>
            <a:r>
              <a:rPr lang="en-US" sz="2000" b="1" dirty="0" smtClean="0">
                <a:solidFill>
                  <a:srgbClr val="0070C0"/>
                </a:solidFill>
              </a:rPr>
              <a:t> 19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70C0"/>
                </a:solidFill>
              </a:rPr>
              <a:t>Ngôn-ngữ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trên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các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trụ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đá</a:t>
            </a:r>
            <a:r>
              <a:rPr lang="en-US" sz="2000" b="1" dirty="0" smtClean="0">
                <a:solidFill>
                  <a:srgbClr val="0070C0"/>
                </a:solidFill>
              </a:rPr>
              <a:t> Asoka </a:t>
            </a:r>
            <a:r>
              <a:rPr lang="en-US" sz="2000" b="1" dirty="0" err="1" smtClean="0">
                <a:solidFill>
                  <a:srgbClr val="0070C0"/>
                </a:solidFill>
              </a:rPr>
              <a:t>gần-gũi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nhưng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KHÔNG HOÀN-TOÀN </a:t>
            </a: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70C0"/>
                </a:solidFill>
              </a:rPr>
              <a:t>giống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với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Pali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70C0"/>
                </a:solidFill>
              </a:rPr>
              <a:t>Thời</a:t>
            </a:r>
            <a:r>
              <a:rPr lang="en-US" sz="2000" b="1" dirty="0" smtClean="0">
                <a:solidFill>
                  <a:srgbClr val="0070C0"/>
                </a:solidFill>
              </a:rPr>
              <a:t> Asoka </a:t>
            </a:r>
            <a:r>
              <a:rPr lang="en-US" sz="2000" b="1" dirty="0" err="1" smtClean="0">
                <a:solidFill>
                  <a:srgbClr val="0070C0"/>
                </a:solidFill>
              </a:rPr>
              <a:t>cách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thời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Đức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Phật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khoản</a:t>
            </a:r>
            <a:r>
              <a:rPr lang="en-US" sz="2000" b="1" dirty="0" smtClean="0">
                <a:solidFill>
                  <a:srgbClr val="0070C0"/>
                </a:solidFill>
              </a:rPr>
              <a:t> 250 </a:t>
            </a:r>
            <a:r>
              <a:rPr lang="en-US" sz="2000" b="1" dirty="0" err="1" smtClean="0">
                <a:solidFill>
                  <a:srgbClr val="0070C0"/>
                </a:solidFill>
              </a:rPr>
              <a:t>năm</a:t>
            </a:r>
            <a:endParaRPr lang="vi-VN" sz="2000" b="1" dirty="0" smtClean="0">
              <a:solidFill>
                <a:srgbClr val="0070C0"/>
              </a:solidFill>
            </a:endParaRPr>
          </a:p>
          <a:p>
            <a:pPr marL="514350" indent="-514350">
              <a:buFont typeface="Arial" pitchFamily="34" charset="0"/>
              <a:buNone/>
            </a:pPr>
            <a:r>
              <a:rPr lang="en-US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096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PALI - </a:t>
            </a:r>
            <a:r>
              <a:rPr lang="en-US" dirty="0" err="1"/>
              <a:t>Truyền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&amp; </a:t>
            </a:r>
            <a:r>
              <a:rPr lang="en-US" dirty="0" err="1"/>
              <a:t>Khoa</a:t>
            </a:r>
            <a:r>
              <a:rPr lang="en-US" dirty="0"/>
              <a:t> </a:t>
            </a:r>
            <a:r>
              <a:rPr lang="en-US" dirty="0" err="1"/>
              <a:t>Học</a:t>
            </a:r>
            <a:endParaRPr lang="ko-KR" altLang="en-US" dirty="0"/>
          </a:p>
        </p:txBody>
      </p:sp>
      <p:pic>
        <p:nvPicPr>
          <p:cNvPr id="5" name="Picture 4" descr="Grimm Brothe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5" y="1074656"/>
            <a:ext cx="3555205" cy="4093096"/>
          </a:xfrm>
          <a:prstGeom prst="rect">
            <a:avLst/>
          </a:prstGeom>
        </p:spPr>
      </p:pic>
      <p:pic>
        <p:nvPicPr>
          <p:cNvPr id="6" name="Picture 5" descr="Truyen co Grim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60" y="1074656"/>
            <a:ext cx="2771740" cy="40688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51920" y="1714619"/>
            <a:ext cx="23580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0838" indent="-350838" algn="ctr"/>
            <a:r>
              <a:rPr lang="en-US" b="1" dirty="0"/>
              <a:t>Wilhelm Grimm </a:t>
            </a:r>
            <a:r>
              <a:rPr lang="en-US" b="1" dirty="0" smtClean="0"/>
              <a:t> </a:t>
            </a:r>
          </a:p>
          <a:p>
            <a:pPr marL="350838" indent="-350838" algn="ctr"/>
            <a:r>
              <a:rPr lang="en-US" b="1" dirty="0" smtClean="0"/>
              <a:t>&amp; </a:t>
            </a:r>
          </a:p>
          <a:p>
            <a:pPr marL="350838" indent="-350838" algn="ctr"/>
            <a:r>
              <a:rPr lang="en-US" b="1" dirty="0" smtClean="0"/>
              <a:t>Jacob </a:t>
            </a:r>
            <a:r>
              <a:rPr lang="en-US" b="1" dirty="0"/>
              <a:t>Grimm </a:t>
            </a:r>
          </a:p>
          <a:p>
            <a:pPr marL="350838" indent="-350838" algn="ctr"/>
            <a:endParaRPr lang="en-US" b="1" dirty="0" smtClean="0"/>
          </a:p>
          <a:p>
            <a:pPr marL="350838" indent="-350838"/>
            <a:endParaRPr lang="en-US" b="1" dirty="0" smtClean="0"/>
          </a:p>
          <a:p>
            <a:pPr marL="350838" indent="-350838"/>
            <a:r>
              <a:rPr lang="en-US" b="1" dirty="0" err="1" smtClean="0"/>
              <a:t>Đầu</a:t>
            </a:r>
            <a:r>
              <a:rPr lang="en-US" b="1" dirty="0" smtClean="0"/>
              <a:t> </a:t>
            </a:r>
            <a:r>
              <a:rPr lang="en-US" b="1" dirty="0" err="1"/>
              <a:t>thế-kỷ</a:t>
            </a:r>
            <a:r>
              <a:rPr lang="en-US" b="1" dirty="0"/>
              <a:t> 19</a:t>
            </a:r>
          </a:p>
          <a:p>
            <a:pPr marL="350838" indent="-350838"/>
            <a:endParaRPr lang="en-US" dirty="0" smtClean="0"/>
          </a:p>
          <a:p>
            <a:pPr marL="350838" indent="-350838"/>
            <a:r>
              <a:rPr lang="en-US" b="1" dirty="0" err="1" smtClean="0">
                <a:solidFill>
                  <a:srgbClr val="00B050"/>
                </a:solidFill>
              </a:rPr>
              <a:t>Cổ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- </a:t>
            </a:r>
            <a:r>
              <a:rPr lang="en-US" b="1" dirty="0" err="1">
                <a:solidFill>
                  <a:srgbClr val="00B050"/>
                </a:solidFill>
              </a:rPr>
              <a:t>Trung</a:t>
            </a:r>
            <a:r>
              <a:rPr lang="en-US" b="1" dirty="0">
                <a:solidFill>
                  <a:srgbClr val="00B050"/>
                </a:solidFill>
              </a:rPr>
              <a:t> – </a:t>
            </a:r>
            <a:r>
              <a:rPr lang="en-US" b="1" dirty="0" err="1">
                <a:solidFill>
                  <a:srgbClr val="00B050"/>
                </a:solidFill>
              </a:rPr>
              <a:t>Hiện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đại</a:t>
            </a:r>
            <a:endParaRPr lang="en-US" b="1" dirty="0">
              <a:solidFill>
                <a:srgbClr val="00B050"/>
              </a:solidFill>
            </a:endParaRPr>
          </a:p>
          <a:p>
            <a:pPr marL="350838" indent="-350838"/>
            <a:endParaRPr lang="en-US" b="1" dirty="0" smtClean="0">
              <a:solidFill>
                <a:srgbClr val="00B050"/>
              </a:solidFill>
            </a:endParaRPr>
          </a:p>
          <a:p>
            <a:pPr marL="350838" indent="-350838"/>
            <a:r>
              <a:rPr lang="en-US" b="1" dirty="0" err="1" smtClean="0">
                <a:solidFill>
                  <a:srgbClr val="00B050"/>
                </a:solidFill>
              </a:rPr>
              <a:t>Pali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thuộc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Trung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Đạ</a:t>
            </a:r>
            <a:r>
              <a:rPr lang="en-US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564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PALI - </a:t>
            </a:r>
            <a:r>
              <a:rPr lang="en-US" dirty="0" err="1"/>
              <a:t>Truyền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&amp; </a:t>
            </a:r>
            <a:r>
              <a:rPr lang="en-US" dirty="0" err="1"/>
              <a:t>Khoa</a:t>
            </a:r>
            <a:r>
              <a:rPr lang="en-US" dirty="0"/>
              <a:t> </a:t>
            </a:r>
            <a:r>
              <a:rPr lang="en-US" dirty="0" err="1"/>
              <a:t>Học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179512" y="1275606"/>
            <a:ext cx="25922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0838" indent="-350838" algn="ctr"/>
            <a:r>
              <a:rPr lang="en-US" sz="2200" b="1" dirty="0" err="1" smtClean="0">
                <a:solidFill>
                  <a:srgbClr val="FF0000"/>
                </a:solidFill>
              </a:rPr>
              <a:t>Giai-đoạn</a:t>
            </a:r>
            <a:r>
              <a:rPr lang="en-US" sz="2200" b="1" dirty="0" smtClean="0">
                <a:solidFill>
                  <a:srgbClr val="FF0000"/>
                </a:solidFill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</a:rPr>
              <a:t>trước</a:t>
            </a:r>
            <a:r>
              <a:rPr lang="en-US" sz="2200" b="1" dirty="0" smtClean="0">
                <a:solidFill>
                  <a:srgbClr val="FF0000"/>
                </a:solidFill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</a:rPr>
              <a:t>của</a:t>
            </a:r>
            <a:r>
              <a:rPr lang="en-US" sz="2200" b="1" dirty="0" smtClean="0">
                <a:solidFill>
                  <a:srgbClr val="FF0000"/>
                </a:solidFill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</a:rPr>
              <a:t>Pali</a:t>
            </a:r>
            <a:r>
              <a:rPr lang="en-US" sz="2200" b="1" dirty="0" smtClean="0">
                <a:solidFill>
                  <a:srgbClr val="FF0000"/>
                </a:solidFill>
              </a:rPr>
              <a:t> CÓ Sanskrit</a:t>
            </a:r>
            <a:endParaRPr lang="en-US" sz="22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913" y="1053948"/>
            <a:ext cx="5811087" cy="408955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95536" y="2211710"/>
            <a:ext cx="25202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0838" indent="-350838" algn="ctr"/>
            <a:r>
              <a:rPr lang="en-US" sz="2200" b="1" dirty="0" err="1" smtClean="0">
                <a:solidFill>
                  <a:srgbClr val="00B050"/>
                </a:solidFill>
              </a:rPr>
              <a:t>Dạng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hiếm</a:t>
            </a:r>
            <a:r>
              <a:rPr lang="en-US" sz="2200" b="1" dirty="0" smtClean="0">
                <a:solidFill>
                  <a:srgbClr val="00B050"/>
                </a:solidFill>
              </a:rPr>
              <a:t>, </a:t>
            </a:r>
            <a:r>
              <a:rPr lang="en-US" sz="2200" b="1" dirty="0" err="1" smtClean="0">
                <a:solidFill>
                  <a:srgbClr val="00B050"/>
                </a:solidFill>
              </a:rPr>
              <a:t>lạ</a:t>
            </a:r>
            <a:r>
              <a:rPr lang="en-US" sz="2200" b="1" dirty="0" smtClean="0">
                <a:solidFill>
                  <a:srgbClr val="00B050"/>
                </a:solidFill>
              </a:rPr>
              <a:t>,  </a:t>
            </a:r>
            <a:r>
              <a:rPr lang="en-US" sz="2200" b="1" dirty="0" err="1" smtClean="0">
                <a:solidFill>
                  <a:srgbClr val="00B050"/>
                </a:solidFill>
              </a:rPr>
              <a:t>giao-thời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của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Pali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chỉ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có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thể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hiểu</a:t>
            </a:r>
            <a:r>
              <a:rPr lang="en-US" sz="2200" b="1" dirty="0" smtClean="0">
                <a:solidFill>
                  <a:srgbClr val="00B050"/>
                </a:solidFill>
              </a:rPr>
              <a:t> qua </a:t>
            </a:r>
          </a:p>
          <a:p>
            <a:pPr marL="350838" indent="-350838" algn="ctr"/>
            <a:r>
              <a:rPr lang="en-US" sz="2200" b="1" dirty="0" smtClean="0">
                <a:solidFill>
                  <a:srgbClr val="00B050"/>
                </a:solidFill>
              </a:rPr>
              <a:t>Sanskrit</a:t>
            </a:r>
            <a:endParaRPr lang="en-US" sz="2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7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200" dirty="0" err="1" smtClean="0"/>
              <a:t>Hiện</a:t>
            </a:r>
            <a:r>
              <a:rPr lang="en-US" altLang="ko-KR" sz="3200" dirty="0" smtClean="0"/>
              <a:t> </a:t>
            </a:r>
            <a:r>
              <a:rPr lang="en-US" altLang="ko-KR" sz="3200" dirty="0" err="1" smtClean="0"/>
              <a:t>Trạng</a:t>
            </a:r>
            <a:r>
              <a:rPr lang="en-US" altLang="ko-KR" sz="3200" dirty="0" smtClean="0"/>
              <a:t> </a:t>
            </a:r>
            <a:r>
              <a:rPr lang="en-US" altLang="ko-KR" sz="3200" dirty="0" err="1" smtClean="0"/>
              <a:t>Học</a:t>
            </a:r>
            <a:r>
              <a:rPr lang="en-US" altLang="ko-KR" sz="3200" dirty="0" smtClean="0"/>
              <a:t> </a:t>
            </a:r>
            <a:r>
              <a:rPr lang="en-US" altLang="ko-KR" sz="3200" dirty="0" err="1" smtClean="0"/>
              <a:t>Pali</a:t>
            </a:r>
            <a:endParaRPr lang="ko-KR" altLang="en-US" sz="3200" dirty="0"/>
          </a:p>
        </p:txBody>
      </p:sp>
      <p:sp>
        <p:nvSpPr>
          <p:cNvPr id="5" name="Rounded Rectangle 4"/>
          <p:cNvSpPr/>
          <p:nvPr/>
        </p:nvSpPr>
        <p:spPr>
          <a:xfrm rot="2700000">
            <a:off x="1786346" y="4466617"/>
            <a:ext cx="457090" cy="457090"/>
          </a:xfrm>
          <a:prstGeom prst="roundRect">
            <a:avLst>
              <a:gd name="adj" fmla="val 10715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63574" y="4495107"/>
            <a:ext cx="30263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/>
          <a:lstStyle/>
          <a:p>
            <a:r>
              <a:rPr lang="en-US" dirty="0" err="1" smtClean="0"/>
              <a:t>Khó</a:t>
            </a:r>
            <a:r>
              <a:rPr lang="en-US" dirty="0" smtClean="0"/>
              <a:t> </a:t>
            </a:r>
            <a:r>
              <a:rPr lang="en-US" dirty="0" err="1" smtClean="0"/>
              <a:t>Khăn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Pali</a:t>
            </a:r>
            <a:endParaRPr lang="ko-KR" alt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61989330"/>
              </p:ext>
            </p:extLst>
          </p:nvPr>
        </p:nvGraphicFramePr>
        <p:xfrm>
          <a:off x="1403648" y="-308570"/>
          <a:ext cx="6504384" cy="460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4067944" y="2571750"/>
            <a:ext cx="31502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en-US" sz="1600" i="1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vi-VN" sz="1600" i="1" dirty="0" smtClean="0">
                <a:latin typeface="Calibri" pitchFamily="34" charset="0"/>
                <a:cs typeface="Calibri" pitchFamily="34" charset="0"/>
              </a:rPr>
              <a:t>Anh</a:t>
            </a:r>
            <a:r>
              <a:rPr lang="vi-VN" sz="1600" i="1" dirty="0">
                <a:latin typeface="Calibri" pitchFamily="34" charset="0"/>
                <a:cs typeface="Calibri" pitchFamily="34" charset="0"/>
              </a:rPr>
              <a:t>, Pháp, Đức, Thái, Miến Điện</a:t>
            </a:r>
            <a:r>
              <a:rPr lang="vi-VN" sz="1600" i="1" dirty="0" smtClean="0">
                <a:latin typeface="Calibri" pitchFamily="34" charset="0"/>
                <a:cs typeface="Calibri" pitchFamily="34" charset="0"/>
              </a:rPr>
              <a:t>...</a:t>
            </a:r>
            <a:r>
              <a:rPr lang="en-US" sz="1600" i="1" dirty="0" smtClean="0">
                <a:latin typeface="Calibri" pitchFamily="34" charset="0"/>
                <a:cs typeface="Calibri" pitchFamily="34" charset="0"/>
              </a:rPr>
              <a:t>)</a:t>
            </a:r>
            <a:endParaRPr lang="en-US" sz="1600" i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8" descr="Pal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3067645"/>
            <a:ext cx="9144000" cy="209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75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/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PHƯƠNG-PHÁP HỌC PALI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539552" y="2082210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vi-VN" sz="2400" dirty="0">
                <a:latin typeface="Calibri" pitchFamily="34" charset="0"/>
                <a:cs typeface="Calibri" pitchFamily="34" charset="0"/>
              </a:rPr>
              <a:t>Hiện-nay, phương-pháp học cổ-ngữ có 2 hướng chính: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vi-VN" sz="2400" dirty="0">
                <a:latin typeface="Calibri" pitchFamily="34" charset="0"/>
                <a:cs typeface="Calibri" pitchFamily="34" charset="0"/>
              </a:rPr>
              <a:t>Trọng ngữ-pháp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vi-VN" sz="2400" dirty="0">
                <a:latin typeface="Calibri" pitchFamily="34" charset="0"/>
                <a:cs typeface="Calibri" pitchFamily="34" charset="0"/>
              </a:rPr>
              <a:t>Trọng văn-bản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88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/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PHƯƠNG-PHÁP HỌC PALI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107504" y="1131590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Câu</a:t>
            </a: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chuyện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nước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Mỹ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 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thay-đổi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dạy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Latin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đầu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thế-kỷ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20</a:t>
            </a:r>
            <a:endParaRPr lang="en-US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858" y="1779662"/>
            <a:ext cx="5382142" cy="3363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107504" y="1707654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Latin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là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một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cổ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ngữ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là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tiếng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nói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của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Đế</a:t>
            </a:r>
            <a:r>
              <a:rPr lang="en-US" sz="2400" dirty="0" err="1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chế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La-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mã</a:t>
            </a:r>
            <a:endParaRPr lang="en-US" sz="2400" dirty="0">
              <a:solidFill>
                <a:srgbClr val="00B0F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2643758"/>
            <a:ext cx="3744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Sau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thời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Đế-chế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La-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mã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, </a:t>
            </a:r>
          </a:p>
          <a:p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Latin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là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tiếng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nói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của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giới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trí-thức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Châu-âu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đến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tận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Thế-kỷ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20</a:t>
            </a:r>
            <a:endParaRPr lang="en-US" sz="2400" dirty="0">
              <a:solidFill>
                <a:srgbClr val="00B0F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89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3419872" y="195486"/>
            <a:ext cx="572412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err="1" smtClean="0">
                <a:cs typeface="Arial" pitchFamily="34" charset="0"/>
              </a:rPr>
              <a:t>Nội</a:t>
            </a:r>
            <a:r>
              <a:rPr lang="en-US" sz="3600" dirty="0" smtClean="0">
                <a:cs typeface="Arial" pitchFamily="34" charset="0"/>
              </a:rPr>
              <a:t> Dung </a:t>
            </a:r>
            <a:r>
              <a:rPr lang="en-US" sz="3600" dirty="0" err="1" smtClean="0">
                <a:cs typeface="Arial" pitchFamily="34" charset="0"/>
              </a:rPr>
              <a:t>Trò</a:t>
            </a:r>
            <a:r>
              <a:rPr lang="en-US" sz="3600" dirty="0" smtClean="0">
                <a:cs typeface="Arial" pitchFamily="34" charset="0"/>
              </a:rPr>
              <a:t> </a:t>
            </a:r>
            <a:r>
              <a:rPr lang="en-US" sz="3600" dirty="0" err="1" smtClean="0">
                <a:cs typeface="Arial" pitchFamily="34" charset="0"/>
              </a:rPr>
              <a:t>Chuyện</a:t>
            </a:r>
            <a:r>
              <a:rPr lang="en-US" sz="3600" dirty="0" smtClean="0">
                <a:cs typeface="Arial" pitchFamily="34" charset="0"/>
              </a:rPr>
              <a:t> </a:t>
            </a:r>
            <a:endParaRPr lang="en-US" sz="3600" dirty="0">
              <a:cs typeface="Arial" pitchFamily="34" charset="0"/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3872332" y="1078632"/>
            <a:ext cx="4428135" cy="705130"/>
            <a:chOff x="3642255" y="1078632"/>
            <a:chExt cx="4428135" cy="705130"/>
          </a:xfrm>
        </p:grpSpPr>
        <p:grpSp>
          <p:nvGrpSpPr>
            <p:cNvPr id="2" name="Group 1"/>
            <p:cNvGrpSpPr/>
            <p:nvPr/>
          </p:nvGrpSpPr>
          <p:grpSpPr>
            <a:xfrm>
              <a:off x="4355976" y="1078632"/>
              <a:ext cx="3714414" cy="705130"/>
              <a:chOff x="4614006" y="1084286"/>
              <a:chExt cx="3714414" cy="705130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4716016" y="1173221"/>
                <a:ext cx="3612404" cy="616195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Rounded Rectangle 4"/>
              <p:cNvSpPr/>
              <p:nvPr/>
            </p:nvSpPr>
            <p:spPr>
              <a:xfrm>
                <a:off x="4614006" y="1084286"/>
                <a:ext cx="3612404" cy="616195"/>
              </a:xfrm>
              <a:prstGeom prst="roundRect">
                <a:avLst/>
              </a:prstGeom>
              <a:solidFill>
                <a:schemeClr val="bg1"/>
              </a:solidFill>
              <a:ln w="15875">
                <a:gradFill>
                  <a:gsLst>
                    <a:gs pos="0">
                      <a:schemeClr val="bg1"/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54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" name="TextBox 10"/>
            <p:cNvSpPr txBox="1"/>
            <p:nvPr/>
          </p:nvSpPr>
          <p:spPr bwMode="auto">
            <a:xfrm>
              <a:off x="4572000" y="1240221"/>
              <a:ext cx="3024336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Giới</a:t>
              </a:r>
              <a:r>
                <a:rPr lang="en-US" altLang="ko-KR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lang="en-US" altLang="ko-KR" sz="1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hiệu</a:t>
              </a:r>
              <a:r>
                <a:rPr lang="en-US" altLang="ko-KR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en-US" altLang="ko-KR" sz="1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ổ</a:t>
              </a:r>
              <a:r>
                <a:rPr lang="en-US" altLang="ko-KR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altLang="ko-KR" sz="1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gữ</a:t>
              </a:r>
              <a:r>
                <a:rPr lang="en-US" altLang="ko-KR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&amp; </a:t>
              </a:r>
              <a:r>
                <a:rPr lang="en-US" altLang="ko-KR" sz="1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Pali</a:t>
              </a:r>
              <a:endPara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3" name="Group 82"/>
            <p:cNvGrpSpPr/>
            <p:nvPr/>
          </p:nvGrpSpPr>
          <p:grpSpPr>
            <a:xfrm>
              <a:off x="3642255" y="1210623"/>
              <a:ext cx="457090" cy="457090"/>
              <a:chOff x="3642255" y="1210623"/>
              <a:chExt cx="457090" cy="457090"/>
            </a:xfrm>
          </p:grpSpPr>
          <p:sp>
            <p:nvSpPr>
              <p:cNvPr id="6" name="Rounded Rectangle 5"/>
              <p:cNvSpPr/>
              <p:nvPr/>
            </p:nvSpPr>
            <p:spPr>
              <a:xfrm rot="2700000">
                <a:off x="3642255" y="1210623"/>
                <a:ext cx="457090" cy="457090"/>
              </a:xfrm>
              <a:prstGeom prst="roundRect">
                <a:avLst>
                  <a:gd name="adj" fmla="val 10715"/>
                </a:avLst>
              </a:prstGeom>
              <a:solidFill>
                <a:schemeClr val="bg1"/>
              </a:solidFill>
              <a:ln w="635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719484" y="1239113"/>
                <a:ext cx="30263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ko-KR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95" name="Group 94"/>
          <p:cNvGrpSpPr/>
          <p:nvPr/>
        </p:nvGrpSpPr>
        <p:grpSpPr>
          <a:xfrm>
            <a:off x="4401862" y="2592762"/>
            <a:ext cx="4428135" cy="705130"/>
            <a:chOff x="3642255" y="1078632"/>
            <a:chExt cx="4428135" cy="705130"/>
          </a:xfrm>
        </p:grpSpPr>
        <p:grpSp>
          <p:nvGrpSpPr>
            <p:cNvPr id="96" name="Group 95"/>
            <p:cNvGrpSpPr/>
            <p:nvPr/>
          </p:nvGrpSpPr>
          <p:grpSpPr>
            <a:xfrm>
              <a:off x="4355976" y="1078632"/>
              <a:ext cx="3714414" cy="705130"/>
              <a:chOff x="4614006" y="1084286"/>
              <a:chExt cx="3714414" cy="705130"/>
            </a:xfrm>
          </p:grpSpPr>
          <p:sp>
            <p:nvSpPr>
              <p:cNvPr id="103" name="Rounded Rectangle 102"/>
              <p:cNvSpPr/>
              <p:nvPr/>
            </p:nvSpPr>
            <p:spPr>
              <a:xfrm>
                <a:off x="4716016" y="1173221"/>
                <a:ext cx="3612404" cy="616195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Rounded Rectangle 103"/>
              <p:cNvSpPr/>
              <p:nvPr/>
            </p:nvSpPr>
            <p:spPr>
              <a:xfrm>
                <a:off x="4614006" y="1084286"/>
                <a:ext cx="3612404" cy="616195"/>
              </a:xfrm>
              <a:prstGeom prst="roundRect">
                <a:avLst/>
              </a:prstGeom>
              <a:solidFill>
                <a:schemeClr val="bg1"/>
              </a:solidFill>
              <a:ln w="15875">
                <a:gradFill>
                  <a:gsLst>
                    <a:gs pos="0">
                      <a:schemeClr val="bg1"/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54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1" name="TextBox 10"/>
            <p:cNvSpPr txBox="1"/>
            <p:nvPr/>
          </p:nvSpPr>
          <p:spPr bwMode="auto">
            <a:xfrm>
              <a:off x="4522663" y="1246130"/>
              <a:ext cx="3024336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Hiện</a:t>
              </a:r>
              <a:r>
                <a:rPr 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Trạng</a:t>
              </a:r>
              <a:r>
                <a:rPr 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en-US" sz="1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ọc</a:t>
              </a:r>
              <a:r>
                <a:rPr 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Pali</a:t>
              </a:r>
              <a:endPara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3642255" y="1210623"/>
              <a:ext cx="457090" cy="457090"/>
              <a:chOff x="3642255" y="1210623"/>
              <a:chExt cx="457090" cy="457090"/>
            </a:xfrm>
          </p:grpSpPr>
          <p:sp>
            <p:nvSpPr>
              <p:cNvPr id="99" name="Rounded Rectangle 98"/>
              <p:cNvSpPr/>
              <p:nvPr/>
            </p:nvSpPr>
            <p:spPr>
              <a:xfrm rot="2700000">
                <a:off x="3642255" y="1210623"/>
                <a:ext cx="457090" cy="457090"/>
              </a:xfrm>
              <a:prstGeom prst="roundRect">
                <a:avLst>
                  <a:gd name="adj" fmla="val 10715"/>
                </a:avLst>
              </a:prstGeom>
              <a:solidFill>
                <a:schemeClr val="bg1"/>
              </a:solidFill>
              <a:ln w="635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3719484" y="1239113"/>
                <a:ext cx="30263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ko-KR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5" name="Group 114"/>
          <p:cNvGrpSpPr/>
          <p:nvPr/>
        </p:nvGrpSpPr>
        <p:grpSpPr>
          <a:xfrm>
            <a:off x="3872332" y="4106892"/>
            <a:ext cx="4428135" cy="705130"/>
            <a:chOff x="3642255" y="1078632"/>
            <a:chExt cx="4428135" cy="705130"/>
          </a:xfrm>
        </p:grpSpPr>
        <p:grpSp>
          <p:nvGrpSpPr>
            <p:cNvPr id="116" name="Group 115"/>
            <p:cNvGrpSpPr/>
            <p:nvPr/>
          </p:nvGrpSpPr>
          <p:grpSpPr>
            <a:xfrm>
              <a:off x="4355976" y="1078632"/>
              <a:ext cx="3714414" cy="705130"/>
              <a:chOff x="4614006" y="1084286"/>
              <a:chExt cx="3714414" cy="705130"/>
            </a:xfrm>
          </p:grpSpPr>
          <p:sp>
            <p:nvSpPr>
              <p:cNvPr id="123" name="Rounded Rectangle 122"/>
              <p:cNvSpPr/>
              <p:nvPr/>
            </p:nvSpPr>
            <p:spPr>
              <a:xfrm>
                <a:off x="4716016" y="1173221"/>
                <a:ext cx="3612404" cy="616195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4" name="Rounded Rectangle 123"/>
              <p:cNvSpPr/>
              <p:nvPr/>
            </p:nvSpPr>
            <p:spPr>
              <a:xfrm>
                <a:off x="4614006" y="1084286"/>
                <a:ext cx="3612404" cy="616195"/>
              </a:xfrm>
              <a:prstGeom prst="roundRect">
                <a:avLst/>
              </a:prstGeom>
              <a:solidFill>
                <a:schemeClr val="bg1"/>
              </a:solidFill>
              <a:ln w="15875">
                <a:gradFill>
                  <a:gsLst>
                    <a:gs pos="0">
                      <a:schemeClr val="bg1"/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54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7" name="Group 116"/>
            <p:cNvGrpSpPr/>
            <p:nvPr/>
          </p:nvGrpSpPr>
          <p:grpSpPr>
            <a:xfrm>
              <a:off x="4572000" y="1123950"/>
              <a:ext cx="3024336" cy="508175"/>
              <a:chOff x="2175371" y="1753438"/>
              <a:chExt cx="5040560" cy="508175"/>
            </a:xfrm>
          </p:grpSpPr>
          <p:sp>
            <p:nvSpPr>
              <p:cNvPr id="121" name="TextBox 10"/>
              <p:cNvSpPr txBox="1"/>
              <p:nvPr/>
            </p:nvSpPr>
            <p:spPr bwMode="auto">
              <a:xfrm>
                <a:off x="2175371" y="1753438"/>
                <a:ext cx="5040560" cy="307777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vi-VN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Đọc</a:t>
                </a:r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b="1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Kinh</a:t>
                </a:r>
                <a:r>
                  <a:rPr lang="en-US" sz="1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b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Đ</a:t>
                </a:r>
                <a:r>
                  <a:rPr lang="en-US" sz="1400" b="1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iển</a:t>
                </a:r>
                <a:endPara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" name="TextBox 12"/>
              <p:cNvSpPr txBox="1"/>
              <p:nvPr/>
            </p:nvSpPr>
            <p:spPr bwMode="auto">
              <a:xfrm>
                <a:off x="2175371" y="1984614"/>
                <a:ext cx="5040560" cy="276999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dirty="0" err="1"/>
                  <a:t>Pali</a:t>
                </a:r>
                <a:r>
                  <a:rPr lang="en-US" sz="1200" dirty="0"/>
                  <a:t> Noun, </a:t>
                </a:r>
                <a:r>
                  <a:rPr lang="en-US" sz="1200" dirty="0" smtClean="0"/>
                  <a:t>Apposition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altLang="ko-KR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8" name="Group 117"/>
            <p:cNvGrpSpPr/>
            <p:nvPr/>
          </p:nvGrpSpPr>
          <p:grpSpPr>
            <a:xfrm>
              <a:off x="3642255" y="1210623"/>
              <a:ext cx="457090" cy="457090"/>
              <a:chOff x="3642255" y="1210623"/>
              <a:chExt cx="457090" cy="457090"/>
            </a:xfrm>
          </p:grpSpPr>
          <p:sp>
            <p:nvSpPr>
              <p:cNvPr id="119" name="Rounded Rectangle 118"/>
              <p:cNvSpPr/>
              <p:nvPr/>
            </p:nvSpPr>
            <p:spPr>
              <a:xfrm rot="2700000">
                <a:off x="3642255" y="1210623"/>
                <a:ext cx="457090" cy="457090"/>
              </a:xfrm>
              <a:prstGeom prst="roundRect">
                <a:avLst>
                  <a:gd name="adj" fmla="val 10715"/>
                </a:avLst>
              </a:prstGeom>
              <a:solidFill>
                <a:schemeClr val="bg1"/>
              </a:solidFill>
              <a:ln w="635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>
                <a:off x="3719484" y="1239113"/>
                <a:ext cx="30263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endParaRPr lang="ko-KR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53" name="TextBox 10"/>
          <p:cNvSpPr txBox="1"/>
          <p:nvPr/>
        </p:nvSpPr>
        <p:spPr bwMode="auto">
          <a:xfrm>
            <a:off x="4813276" y="1851670"/>
            <a:ext cx="3901797" cy="523220"/>
          </a:xfrm>
          <a:prstGeom prst="rect">
            <a:avLst/>
          </a:prstGeom>
          <a:noFill/>
          <a:effectLst/>
        </p:spPr>
        <p:txBody>
          <a:bodyPr wrap="square" anchor="ctr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400" b="1" dirty="0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1.1 </a:t>
            </a:r>
            <a:r>
              <a:rPr lang="en-US" altLang="ko-KR" sz="1400" b="1" dirty="0" err="1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Cổ</a:t>
            </a:r>
            <a:r>
              <a:rPr lang="en-US" altLang="ko-KR" sz="1400" b="1" dirty="0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400" b="1" dirty="0" err="1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ngữ</a:t>
            </a:r>
            <a:r>
              <a:rPr lang="en-US" altLang="ko-KR" sz="1400" b="1" dirty="0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altLang="ko-KR" sz="1400" b="1" dirty="0" err="1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tử</a:t>
            </a:r>
            <a:r>
              <a:rPr lang="en-US" altLang="ko-KR" sz="1400" b="1" dirty="0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400" b="1" dirty="0" err="1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ngữ</a:t>
            </a:r>
            <a:endParaRPr lang="en-US" altLang="ko-KR" sz="1400" b="1" dirty="0" smtClean="0">
              <a:ln/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altLang="ko-KR" sz="1400" b="1" dirty="0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1.2 </a:t>
            </a:r>
            <a:r>
              <a:rPr lang="en-US" sz="1400" b="1" dirty="0" err="1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Pali</a:t>
            </a:r>
            <a:r>
              <a:rPr lang="en-US" sz="1400" b="1" dirty="0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400" b="1" dirty="0" err="1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1400" b="1" dirty="0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truyền</a:t>
            </a:r>
            <a:r>
              <a:rPr lang="en-US" sz="1400" b="1" dirty="0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thống</a:t>
            </a:r>
            <a:r>
              <a:rPr lang="en-US" sz="1400" b="1" dirty="0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khoa</a:t>
            </a:r>
            <a:r>
              <a:rPr lang="en-US" sz="1400" b="1" dirty="0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học</a:t>
            </a:r>
            <a:endParaRPr lang="en-US" altLang="ko-KR" sz="1400" b="1" dirty="0">
              <a:ln/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10"/>
          <p:cNvSpPr txBox="1"/>
          <p:nvPr/>
        </p:nvSpPr>
        <p:spPr bwMode="auto">
          <a:xfrm>
            <a:off x="5364088" y="3273246"/>
            <a:ext cx="3901797" cy="738664"/>
          </a:xfrm>
          <a:prstGeom prst="rect">
            <a:avLst/>
          </a:prstGeom>
          <a:noFill/>
          <a:effectLst/>
        </p:spPr>
        <p:txBody>
          <a:bodyPr wrap="square" anchor="ctr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514350">
              <a:buNone/>
              <a:defRPr/>
            </a:pP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2.1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Khó-khăn</a:t>
            </a: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Pali</a:t>
            </a:r>
            <a:endParaRPr lang="en-US" sz="1400" b="1" dirty="0">
              <a:ln/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indent="-514350">
              <a:buNone/>
              <a:defRPr/>
            </a:pP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2.2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Phương-pháp</a:t>
            </a: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Pali</a:t>
            </a:r>
            <a:endParaRPr lang="en-US" sz="1400" b="1" dirty="0">
              <a:ln/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indent="-514350">
              <a:buNone/>
              <a:defRPr/>
            </a:pP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2.3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công-cụ</a:t>
            </a: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hỗ-trợ</a:t>
            </a: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Pali</a:t>
            </a:r>
            <a:endParaRPr lang="en-US" sz="1400" b="1" dirty="0">
              <a:ln/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10"/>
          <p:cNvSpPr txBox="1"/>
          <p:nvPr/>
        </p:nvSpPr>
        <p:spPr bwMode="auto">
          <a:xfrm>
            <a:off x="4843539" y="4835722"/>
            <a:ext cx="3901797" cy="307777"/>
          </a:xfrm>
          <a:prstGeom prst="rect">
            <a:avLst/>
          </a:prstGeom>
          <a:noFill/>
          <a:effectLst/>
        </p:spPr>
        <p:txBody>
          <a:bodyPr wrap="square" anchor="ctr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altLang="ko-KR" sz="1400" b="1" dirty="0" smtClean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.1 </a:t>
            </a: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Tam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quy</a:t>
            </a: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Tăng</a:t>
            </a: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Chi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1400" b="1" dirty="0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1400" b="1" dirty="0" err="1">
                <a:ln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Pháp</a:t>
            </a:r>
            <a:endParaRPr lang="en-US" sz="1400" b="1" dirty="0">
              <a:ln/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/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PHƯƠNG-PHÁP HỌC PALI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107504" y="1131590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Câu</a:t>
            </a: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chuyện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nước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Mỹ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 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thay-đổi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dạy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Latin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đầu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thế-kỷ</a:t>
            </a:r>
            <a:r>
              <a:rPr lang="en-US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20</a:t>
            </a:r>
            <a:endParaRPr lang="en-US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512" y="1707654"/>
            <a:ext cx="5184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Giữa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thập-kỷ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1930,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Mỹ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có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899.000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học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sinh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học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Latin, Latin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là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môn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học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bắt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buộc</a:t>
            </a:r>
            <a:endParaRPr lang="en-US" sz="2400" dirty="0">
              <a:solidFill>
                <a:srgbClr val="00B0F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582034"/>
            <a:ext cx="3561754" cy="356175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9512" y="2931790"/>
            <a:ext cx="5184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Trước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thập-kỷ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1960: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học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lý-thuyết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“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chay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” 1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năm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năm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2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trở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đi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mới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đọc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tác-phẩm</a:t>
            </a:r>
            <a:endParaRPr lang="en-US" sz="2400" dirty="0">
              <a:solidFill>
                <a:srgbClr val="00B0F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9512" y="3828985"/>
            <a:ext cx="54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Chỉ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khoản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30%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học-sinh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tiếp-tục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sau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năm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2</a:t>
            </a:r>
            <a:endParaRPr lang="en-US" sz="2400" dirty="0">
              <a:solidFill>
                <a:srgbClr val="00B0F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32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51470"/>
            <a:ext cx="9144000" cy="576064"/>
          </a:xfrm>
        </p:spPr>
        <p:txBody>
          <a:bodyPr/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PHƯƠNG-PHÁP HỌC PALI</a:t>
            </a:r>
            <a:endParaRPr lang="ko-KR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3059832" y="1083389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CIVIS ROMANUS – CÔNG-DÂN LA-MÃ, 1936, </a:t>
            </a:r>
          </a:p>
          <a:p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tuyển-tập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Latin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báo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trước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phương-pháp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Đọc</a:t>
            </a:r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(Reading Method)</a:t>
            </a:r>
            <a:endParaRPr lang="en-US" sz="2400" dirty="0">
              <a:solidFill>
                <a:srgbClr val="00B0F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76" y="634200"/>
            <a:ext cx="3006200" cy="4509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424" y="2316600"/>
            <a:ext cx="4427984" cy="282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80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51470"/>
            <a:ext cx="9144000" cy="576064"/>
          </a:xfrm>
        </p:spPr>
        <p:txBody>
          <a:bodyPr/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PHƯƠNG-PHÁP HỌC PALI</a:t>
            </a:r>
            <a:endParaRPr lang="ko-KR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6516216" y="1203598"/>
            <a:ext cx="2483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ĐỜI GIÁO-HOÀNGPAUL II, 2017</a:t>
            </a:r>
            <a:endParaRPr lang="en-US" sz="2400" dirty="0">
              <a:solidFill>
                <a:srgbClr val="00B0F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518"/>
            <a:ext cx="2987824" cy="45525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627535"/>
            <a:ext cx="3431061" cy="453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0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51470"/>
            <a:ext cx="9144000" cy="576064"/>
          </a:xfrm>
        </p:spPr>
        <p:txBody>
          <a:bodyPr/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PHƯƠNG-PHÁP HỌC PALI</a:t>
            </a:r>
            <a:endParaRPr lang="ko-KR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323528" y="1131590"/>
            <a:ext cx="86409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Ưu-thế</a:t>
            </a:r>
            <a:r>
              <a:rPr lang="en-US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của</a:t>
            </a:r>
            <a:r>
              <a:rPr lang="en-US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người</a:t>
            </a:r>
            <a:r>
              <a:rPr lang="en-US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học</a:t>
            </a:r>
            <a:r>
              <a:rPr lang="en-US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Pali</a:t>
            </a:r>
            <a:r>
              <a:rPr lang="en-US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hiện</a:t>
            </a:r>
            <a:r>
              <a:rPr lang="en-US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-nay:  </a:t>
            </a:r>
            <a:r>
              <a:rPr lang="en-US" sz="22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đức</a:t>
            </a:r>
            <a:r>
              <a:rPr lang="en-US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tin </a:t>
            </a:r>
            <a:r>
              <a:rPr lang="en-US" sz="22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vào</a:t>
            </a:r>
            <a:r>
              <a:rPr lang="en-US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Phật</a:t>
            </a:r>
            <a:r>
              <a:rPr lang="en-US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Pháp</a:t>
            </a:r>
            <a:r>
              <a:rPr lang="en-US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&amp; </a:t>
            </a:r>
            <a:r>
              <a:rPr lang="en-US" sz="2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công</a:t>
            </a:r>
            <a:r>
              <a:rPr lang="en-US" sz="2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nghệ</a:t>
            </a:r>
            <a:endParaRPr lang="en-US" sz="2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51670"/>
            <a:ext cx="4176464" cy="31760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51670"/>
            <a:ext cx="4204224" cy="30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13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CÁC CÔNG-CỤ HỖ-TRỢ HỌC </a:t>
            </a:r>
            <a:r>
              <a:rPr lang="vi-VN" dirty="0">
                <a:latin typeface="Calibri" pitchFamily="34" charset="0"/>
                <a:cs typeface="Calibri" pitchFamily="34" charset="0"/>
              </a:rPr>
              <a:t>PALI</a:t>
            </a:r>
            <a:endParaRPr lang="ko-KR" altLang="en-US" dirty="0"/>
          </a:p>
        </p:txBody>
      </p:sp>
      <p:pic>
        <p:nvPicPr>
          <p:cNvPr id="37" name="Picture 36" descr="A new course in reading Pal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4332" y="1059582"/>
            <a:ext cx="2632116" cy="4104456"/>
          </a:xfrm>
          <a:prstGeom prst="rect">
            <a:avLst/>
          </a:prstGeom>
        </p:spPr>
      </p:pic>
      <p:pic>
        <p:nvPicPr>
          <p:cNvPr id="38" name="Picture 37" descr="James Gai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84760" y="1882243"/>
            <a:ext cx="2567360" cy="3164696"/>
          </a:xfrm>
          <a:prstGeom prst="rect">
            <a:avLst/>
          </a:prstGeom>
        </p:spPr>
      </p:pic>
      <p:sp>
        <p:nvSpPr>
          <p:cNvPr id="39" name="Content Placeholder 2"/>
          <p:cNvSpPr txBox="1">
            <a:spLocks/>
          </p:cNvSpPr>
          <p:nvPr/>
        </p:nvSpPr>
        <p:spPr>
          <a:xfrm>
            <a:off x="2627784" y="1131590"/>
            <a:ext cx="8229600" cy="6397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None/>
            </a:pPr>
            <a:r>
              <a:rPr lang="en-US" sz="20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Sách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:  </a:t>
            </a:r>
            <a:r>
              <a:rPr lang="en-US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New Course in Reading </a:t>
            </a:r>
            <a:r>
              <a:rPr lang="en-US" sz="20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Pali</a:t>
            </a:r>
            <a:r>
              <a:rPr lang="en-US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23 USD, Amazon</a:t>
            </a:r>
            <a:endParaRPr lang="en-US" sz="2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45611" y="1478184"/>
            <a:ext cx="2829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Đọc</a:t>
            </a:r>
            <a:r>
              <a:rPr lang="en-US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Kinh-điển</a:t>
            </a:r>
            <a:r>
              <a:rPr lang="en-US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ngay</a:t>
            </a:r>
            <a:r>
              <a:rPr lang="en-US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từ</a:t>
            </a:r>
            <a:r>
              <a:rPr lang="en-US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bài</a:t>
            </a:r>
            <a:r>
              <a:rPr lang="en-US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96136" y="3579862"/>
            <a:ext cx="3341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>
              <a:spcBef>
                <a:spcPct val="20000"/>
              </a:spcBef>
              <a:defRPr/>
            </a:pPr>
            <a:r>
              <a:rPr lang="en-US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Karunatillake</a:t>
            </a:r>
            <a:r>
              <a:rPr lang="en-US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người</a:t>
            </a:r>
            <a:r>
              <a:rPr lang="en-US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Sri Lanka, 2012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05721" y="2285587"/>
            <a:ext cx="2830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latinLnBrk="0">
              <a:spcBef>
                <a:spcPct val="20000"/>
              </a:spcBef>
              <a:defRPr/>
            </a:pPr>
            <a:r>
              <a:rPr lang="en-US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James </a:t>
            </a:r>
            <a:r>
              <a:rPr lang="en-US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Gair</a:t>
            </a:r>
            <a:r>
              <a:rPr lang="en-US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người</a:t>
            </a:r>
            <a:r>
              <a:rPr lang="en-US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Mỹ</a:t>
            </a:r>
            <a:r>
              <a:rPr lang="en-US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, 2016</a:t>
            </a:r>
          </a:p>
        </p:txBody>
      </p:sp>
    </p:spTree>
    <p:extLst>
      <p:ext uri="{BB962C8B-B14F-4D97-AF65-F5344CB8AC3E}">
        <p14:creationId xmlns:p14="http://schemas.microsoft.com/office/powerpoint/2010/main" val="175544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1" grpId="0"/>
      <p:bldP spid="12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594" y="3651870"/>
            <a:ext cx="4727910" cy="1512168"/>
          </a:xfrm>
          <a:prstGeom prst="rect">
            <a:avLst/>
          </a:prstGeom>
        </p:spPr>
      </p:pic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THAM-VẤN TỲ-KHEO BODHI</a:t>
            </a:r>
            <a:endParaRPr lang="ko-KR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784100"/>
            <a:ext cx="4392488" cy="4379938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464496" y="1995686"/>
            <a:ext cx="4572000" cy="14401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Các</a:t>
            </a:r>
            <a:r>
              <a:rPr lang="en-US" sz="2400" dirty="0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bản</a:t>
            </a:r>
            <a:r>
              <a:rPr lang="en-US" sz="2400" dirty="0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dịch</a:t>
            </a:r>
            <a:r>
              <a:rPr lang="en-US" sz="2400" dirty="0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Nikaya</a:t>
            </a:r>
            <a:r>
              <a:rPr lang="en-US" sz="2400" dirty="0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tiếng</a:t>
            </a:r>
            <a:r>
              <a:rPr lang="en-US" sz="2400" dirty="0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Anh</a:t>
            </a:r>
            <a:r>
              <a:rPr lang="en-US" sz="2400" dirty="0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chất-lượng</a:t>
            </a:r>
            <a:r>
              <a:rPr lang="en-US" sz="2400" dirty="0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cao</a:t>
            </a:r>
            <a:r>
              <a:rPr lang="en-US" sz="2400" dirty="0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nhiều</a:t>
            </a:r>
            <a:r>
              <a:rPr lang="en-US" sz="2400" dirty="0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chú-thích</a:t>
            </a:r>
            <a:endParaRPr lang="en-US" sz="2400" b="1" dirty="0" smtClean="0">
              <a:solidFill>
                <a:srgbClr val="92D05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08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4" y="761861"/>
            <a:ext cx="7793386" cy="438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THAM-VẤN TỲ-KHEO BODHI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962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1676"/>
            <a:ext cx="7740353" cy="4351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THAM-VẤN TỲ-KHEO BODHI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708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CÁC CÔNG-CỤ HỖ-TRỢ HỌC </a:t>
            </a:r>
            <a:r>
              <a:rPr lang="vi-VN" dirty="0">
                <a:latin typeface="Calibri" pitchFamily="34" charset="0"/>
                <a:cs typeface="Calibri" pitchFamily="34" charset="0"/>
              </a:rPr>
              <a:t>PALI</a:t>
            </a:r>
            <a:endParaRPr lang="ko-KR" altLang="en-US" dirty="0"/>
          </a:p>
        </p:txBody>
      </p:sp>
      <p:pic>
        <p:nvPicPr>
          <p:cNvPr id="9" name="Picture 8" descr="Tummosoft Androi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02562"/>
            <a:ext cx="5580112" cy="4011910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5508104" y="1131590"/>
            <a:ext cx="3707904" cy="63976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None/>
            </a:pP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Từ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điển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: </a:t>
            </a:r>
          </a:p>
          <a:p>
            <a:pPr marL="514350" indent="-514350">
              <a:buFont typeface="Arial" pitchFamily="34" charset="0"/>
              <a:buNone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http://palidictionary.appspot.com</a:t>
            </a: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490907" y="2571750"/>
            <a:ext cx="2713112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noProof="0" dirty="0" err="1" smtClean="0">
                <a:latin typeface="Calibri" pitchFamily="34" charset="0"/>
                <a:cs typeface="Calibri" pitchFamily="34" charset="0"/>
              </a:rPr>
              <a:t>Có</a:t>
            </a:r>
            <a:r>
              <a:rPr lang="en-US" sz="2000" noProof="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noProof="0" dirty="0" err="1" smtClean="0">
                <a:latin typeface="Calibri" pitchFamily="34" charset="0"/>
                <a:cs typeface="Calibri" pitchFamily="34" charset="0"/>
              </a:rPr>
              <a:t>phiên-bản</a:t>
            </a:r>
            <a:r>
              <a:rPr lang="en-US" sz="2000" noProof="0" dirty="0" smtClean="0">
                <a:latin typeface="Calibri" pitchFamily="34" charset="0"/>
                <a:cs typeface="Calibri" pitchFamily="34" charset="0"/>
              </a:rPr>
              <a:t> Android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16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CÁC CÔNG-CỤ HỖ-TRỢ HỌC </a:t>
            </a:r>
            <a:r>
              <a:rPr lang="vi-VN" dirty="0">
                <a:latin typeface="Calibri" pitchFamily="34" charset="0"/>
                <a:cs typeface="Calibri" pitchFamily="34" charset="0"/>
              </a:rPr>
              <a:t>PALI</a:t>
            </a:r>
            <a:endParaRPr lang="ko-KR" altLang="en-US" dirty="0"/>
          </a:p>
        </p:txBody>
      </p:sp>
      <p:pic>
        <p:nvPicPr>
          <p:cNvPr id="6" name="Picture 5" descr="Digital Pali Read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2" y="1264518"/>
            <a:ext cx="5014712" cy="2819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32408" y="4229730"/>
            <a:ext cx="5094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en-US" dirty="0" err="1">
                <a:latin typeface="Calibri" pitchFamily="34" charset="0"/>
                <a:cs typeface="Calibri" pitchFamily="34" charset="0"/>
              </a:rPr>
              <a:t>Ứng-dụng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hỗ-trợ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đọc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Kinh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điển</a:t>
            </a:r>
            <a:r>
              <a:rPr lang="en-US" dirty="0">
                <a:latin typeface="Calibri" pitchFamily="34" charset="0"/>
                <a:cs typeface="Calibri" pitchFamily="34" charset="0"/>
              </a:rPr>
              <a:t>:  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Digital </a:t>
            </a:r>
            <a:r>
              <a:rPr lang="en-US" b="1" dirty="0" err="1">
                <a:latin typeface="Calibri" pitchFamily="34" charset="0"/>
                <a:cs typeface="Calibri" pitchFamily="34" charset="0"/>
              </a:rPr>
              <a:t>Pali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 Reader</a:t>
            </a:r>
          </a:p>
        </p:txBody>
      </p:sp>
      <p:sp>
        <p:nvSpPr>
          <p:cNvPr id="4" name="Rectangle 3"/>
          <p:cNvSpPr/>
          <p:nvPr/>
        </p:nvSpPr>
        <p:spPr>
          <a:xfrm>
            <a:off x="971600" y="4506674"/>
            <a:ext cx="2831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alibri" pitchFamily="34" charset="0"/>
                <a:cs typeface="Calibri" pitchFamily="34" charset="0"/>
                <a:hlinkClick r:id="rId3"/>
              </a:rPr>
              <a:t>https://pali.sirimangalo.org</a:t>
            </a:r>
            <a:endParaRPr lang="en-US" dirty="0"/>
          </a:p>
        </p:txBody>
      </p:sp>
      <p:pic>
        <p:nvPicPr>
          <p:cNvPr id="11" name="Picture 10" descr="Android DP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3025317"/>
            <a:ext cx="3810000" cy="21172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48064" y="2149774"/>
            <a:ext cx="3240360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spcBef>
                <a:spcPct val="20000"/>
              </a:spcBef>
            </a:pPr>
            <a:r>
              <a:rPr lang="en-US" dirty="0" err="1">
                <a:latin typeface="Calibri" pitchFamily="34" charset="0"/>
                <a:cs typeface="Calibri" pitchFamily="34" charset="0"/>
              </a:rPr>
              <a:t>Phiên-bản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Android: 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 </a:t>
            </a: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514350" lvl="0" indent="-514350">
              <a:spcBef>
                <a:spcPct val="20000"/>
              </a:spcBef>
            </a:pPr>
            <a:r>
              <a:rPr lang="en-US" b="1" dirty="0" err="1" smtClean="0">
                <a:hlinkClick r:id="rId5"/>
              </a:rPr>
              <a:t>Sirimangalo</a:t>
            </a:r>
            <a:r>
              <a:rPr lang="en-US" b="1" dirty="0" smtClean="0">
                <a:hlinkClick r:id="rId5"/>
              </a:rPr>
              <a:t> </a:t>
            </a:r>
            <a:r>
              <a:rPr lang="en-US" b="1" dirty="0">
                <a:hlinkClick r:id="rId5"/>
              </a:rPr>
              <a:t>International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72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Giới</a:t>
            </a:r>
            <a:r>
              <a:rPr lang="en-US" altLang="ko-KR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en-US" altLang="ko-KR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Thiệu</a:t>
            </a:r>
            <a:r>
              <a:rPr lang="en-US" altLang="ko-KR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en-US" altLang="ko-KR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Cổ</a:t>
            </a:r>
            <a:r>
              <a:rPr lang="en-US" altLang="ko-KR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en-US" altLang="ko-KR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Ngữ</a:t>
            </a:r>
            <a:r>
              <a:rPr lang="en-US" altLang="ko-KR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 &amp; </a:t>
            </a:r>
            <a:r>
              <a:rPr lang="en-US" altLang="ko-KR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Pali</a:t>
            </a:r>
            <a:endParaRPr lang="en-US" altLang="ko-KR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 rot="2700000">
            <a:off x="4343306" y="4505398"/>
            <a:ext cx="457090" cy="457090"/>
          </a:xfrm>
          <a:prstGeom prst="roundRect">
            <a:avLst>
              <a:gd name="adj" fmla="val 10715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20534" y="4533888"/>
            <a:ext cx="30263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09B315AC-D14C-40A8-889B-B852CDBA26B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tangle 5"/>
          <p:cNvSpPr/>
          <p:nvPr/>
        </p:nvSpPr>
        <p:spPr>
          <a:xfrm>
            <a:off x="0" y="1439509"/>
            <a:ext cx="9144000" cy="2264482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0" y="1611796"/>
            <a:ext cx="9144000" cy="1919908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744611" y="2571748"/>
            <a:ext cx="5626940" cy="2797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bg1"/>
                </a:solidFill>
                <a:cs typeface="Arial" pitchFamily="34" charset="0"/>
              </a:rPr>
              <a:t>Tam </a:t>
            </a:r>
            <a:r>
              <a:rPr lang="en-US" sz="1200" dirty="0" err="1">
                <a:solidFill>
                  <a:schemeClr val="bg1"/>
                </a:solidFill>
                <a:cs typeface="Arial" pitchFamily="34" charset="0"/>
              </a:rPr>
              <a:t>quy</a:t>
            </a:r>
            <a:r>
              <a:rPr lang="en-US" sz="1200" dirty="0">
                <a:solidFill>
                  <a:schemeClr val="bg1"/>
                </a:solidFill>
                <a:cs typeface="Arial" pitchFamily="34" charset="0"/>
              </a:rPr>
              <a:t> &amp; </a:t>
            </a:r>
            <a:r>
              <a:rPr lang="en-US" sz="1200" dirty="0" err="1">
                <a:solidFill>
                  <a:schemeClr val="bg1"/>
                </a:solidFill>
                <a:cs typeface="Arial" pitchFamily="34" charset="0"/>
              </a:rPr>
              <a:t>Tăng</a:t>
            </a:r>
            <a:r>
              <a:rPr lang="en-US" sz="1200" dirty="0">
                <a:solidFill>
                  <a:schemeClr val="bg1"/>
                </a:solidFill>
                <a:cs typeface="Arial" pitchFamily="34" charset="0"/>
              </a:rPr>
              <a:t> Chi </a:t>
            </a:r>
            <a:r>
              <a:rPr lang="en-US" sz="1200" dirty="0" err="1">
                <a:solidFill>
                  <a:schemeClr val="bg1"/>
                </a:solidFill>
                <a:cs typeface="Arial" pitchFamily="34" charset="0"/>
              </a:rPr>
              <a:t>Bộ</a:t>
            </a:r>
            <a:r>
              <a:rPr lang="en-US" sz="1200" dirty="0">
                <a:solidFill>
                  <a:schemeClr val="bg1"/>
                </a:solidFill>
                <a:cs typeface="Arial" pitchFamily="34" charset="0"/>
              </a:rPr>
              <a:t> 1 </a:t>
            </a:r>
            <a:r>
              <a:rPr lang="en-US" sz="1200" dirty="0" err="1">
                <a:solidFill>
                  <a:schemeClr val="bg1"/>
                </a:solidFill>
                <a:cs typeface="Arial" pitchFamily="34" charset="0"/>
              </a:rPr>
              <a:t>Pháp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13"/>
          <p:cNvSpPr txBox="1">
            <a:spLocks/>
          </p:cNvSpPr>
          <p:nvPr/>
        </p:nvSpPr>
        <p:spPr>
          <a:xfrm>
            <a:off x="1744611" y="2035830"/>
            <a:ext cx="5626940" cy="53591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800" b="1" dirty="0" err="1" smtClean="0">
                <a:solidFill>
                  <a:schemeClr val="bg1"/>
                </a:solidFill>
                <a:latin typeface="+mj-lt"/>
                <a:cs typeface="Arial" pitchFamily="34" charset="0"/>
              </a:rPr>
              <a:t>Đọc</a:t>
            </a:r>
            <a:r>
              <a:rPr lang="en-US" altLang="ko-KR" sz="28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+mj-lt"/>
                <a:cs typeface="Arial" pitchFamily="34" charset="0"/>
              </a:rPr>
              <a:t>Kinh</a:t>
            </a:r>
            <a:r>
              <a:rPr lang="en-US" altLang="ko-KR" sz="28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b="1" dirty="0" err="1" smtClean="0">
                <a:solidFill>
                  <a:schemeClr val="bg1"/>
                </a:solidFill>
                <a:latin typeface="+mj-lt"/>
                <a:cs typeface="Arial" pitchFamily="34" charset="0"/>
              </a:rPr>
              <a:t>Điển</a:t>
            </a:r>
            <a:endParaRPr lang="en-US" altLang="ko-KR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44695" y="2887211"/>
            <a:ext cx="5626856" cy="2797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 err="1">
                <a:solidFill>
                  <a:schemeClr val="bg1"/>
                </a:solidFill>
                <a:cs typeface="Arial" pitchFamily="34" charset="0"/>
              </a:rPr>
              <a:t>Pali</a:t>
            </a:r>
            <a:r>
              <a:rPr lang="en-US" sz="1200" dirty="0">
                <a:solidFill>
                  <a:schemeClr val="bg1"/>
                </a:solidFill>
                <a:cs typeface="Arial" pitchFamily="34" charset="0"/>
              </a:rPr>
              <a:t> Noun, Apposition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17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39" name="Content Placeholder 2"/>
          <p:cNvSpPr txBox="1">
            <a:spLocks/>
          </p:cNvSpPr>
          <p:nvPr/>
        </p:nvSpPr>
        <p:spPr>
          <a:xfrm>
            <a:off x="457200" y="1265237"/>
            <a:ext cx="8229600" cy="109048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None/>
            </a:pPr>
            <a:r>
              <a:rPr lang="vi-VN" sz="1800" b="1" dirty="0" smtClean="0">
                <a:latin typeface="Calibri" pitchFamily="34" charset="0"/>
                <a:cs typeface="Calibri" pitchFamily="34" charset="0"/>
              </a:rPr>
              <a:t>Danh-từ Pali (Pali Noun)</a:t>
            </a:r>
          </a:p>
          <a:p>
            <a:pPr marL="514350" indent="-514350"/>
            <a:r>
              <a:rPr lang="vi-VN" sz="1800" dirty="0" smtClean="0">
                <a:latin typeface="Calibri" pitchFamily="34" charset="0"/>
                <a:cs typeface="Calibri" pitchFamily="34" charset="0"/>
              </a:rPr>
              <a:t>Biến-cách (Noun Inflection): </a:t>
            </a:r>
          </a:p>
          <a:p>
            <a:pPr marL="514350" indent="-514350">
              <a:buFont typeface="Arial" pitchFamily="34" charset="0"/>
              <a:buNone/>
            </a:pPr>
            <a:r>
              <a:rPr lang="vi-VN" sz="1800" dirty="0" smtClean="0">
                <a:latin typeface="Calibri" pitchFamily="34" charset="0"/>
                <a:cs typeface="Calibri" pitchFamily="34" charset="0"/>
              </a:rPr>
              <a:t>	Ví-dụ:  con </a:t>
            </a:r>
            <a:r>
              <a:rPr lang="vi-VN" sz="1800" b="1" dirty="0" smtClean="0">
                <a:latin typeface="Calibri" pitchFamily="34" charset="0"/>
                <a:cs typeface="Calibri" pitchFamily="34" charset="0"/>
              </a:rPr>
              <a:t>chó</a:t>
            </a:r>
            <a:r>
              <a:rPr lang="vi-VN" sz="1800" dirty="0" smtClean="0">
                <a:latin typeface="Calibri" pitchFamily="34" charset="0"/>
                <a:cs typeface="Calibri" pitchFamily="34" charset="0"/>
              </a:rPr>
              <a:t> cắn con </a:t>
            </a:r>
            <a:r>
              <a:rPr lang="vi-VN" sz="1800" b="1" dirty="0" smtClean="0">
                <a:latin typeface="Calibri" pitchFamily="34" charset="0"/>
                <a:cs typeface="Calibri" pitchFamily="34" charset="0"/>
              </a:rPr>
              <a:t>mèo</a:t>
            </a:r>
            <a:r>
              <a:rPr lang="vi-VN" sz="1800" dirty="0" smtClean="0">
                <a:latin typeface="Calibri" pitchFamily="34" charset="0"/>
                <a:cs typeface="Calibri" pitchFamily="34" charset="0"/>
              </a:rPr>
              <a:t>, con </a:t>
            </a:r>
            <a:r>
              <a:rPr lang="vi-VN" sz="1800" b="1" dirty="0" smtClean="0">
                <a:latin typeface="Calibri" pitchFamily="34" charset="0"/>
                <a:cs typeface="Calibri" pitchFamily="34" charset="0"/>
              </a:rPr>
              <a:t>mèo</a:t>
            </a:r>
            <a:r>
              <a:rPr lang="vi-VN" sz="1800" dirty="0" smtClean="0">
                <a:latin typeface="Calibri" pitchFamily="34" charset="0"/>
                <a:cs typeface="Calibri" pitchFamily="34" charset="0"/>
              </a:rPr>
              <a:t> cắn con </a:t>
            </a:r>
            <a:r>
              <a:rPr lang="vi-VN" sz="1800" b="1" dirty="0" smtClean="0">
                <a:latin typeface="Calibri" pitchFamily="34" charset="0"/>
                <a:cs typeface="Calibri" pitchFamily="34" charset="0"/>
              </a:rPr>
              <a:t>chó</a:t>
            </a:r>
          </a:p>
          <a:p>
            <a:pPr marL="514350" indent="-514350">
              <a:buFont typeface="Arial" pitchFamily="34" charset="0"/>
              <a:buNone/>
            </a:pPr>
            <a:r>
              <a:rPr lang="vi-VN" sz="1800" b="1" dirty="0" smtClean="0">
                <a:latin typeface="Calibri" pitchFamily="34" charset="0"/>
                <a:cs typeface="Calibri" pitchFamily="34" charset="0"/>
              </a:rPr>
              <a:t>	</a:t>
            </a: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2171060"/>
            <a:ext cx="77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Arial" pitchFamily="34" charset="0"/>
              <a:buNone/>
            </a:pPr>
            <a:r>
              <a:rPr lang="vi-VN" dirty="0">
                <a:latin typeface="Calibri" pitchFamily="34" charset="0"/>
                <a:cs typeface="Calibri" pitchFamily="34" charset="0"/>
              </a:rPr>
              <a:t>=&gt;  Tiếng Việt </a:t>
            </a:r>
            <a:r>
              <a:rPr lang="vi-VN" b="1" dirty="0">
                <a:latin typeface="Calibri" pitchFamily="34" charset="0"/>
                <a:cs typeface="Calibri" pitchFamily="34" charset="0"/>
              </a:rPr>
              <a:t>giữ nguyên danh-từ</a:t>
            </a:r>
            <a:r>
              <a:rPr lang="vi-VN" dirty="0">
                <a:latin typeface="Calibri" pitchFamily="34" charset="0"/>
                <a:cs typeface="Calibri" pitchFamily="34" charset="0"/>
              </a:rPr>
              <a:t> bất kể chức-năng của danh-từ trong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câu</a:t>
            </a:r>
            <a:endParaRPr lang="vi-V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2715766"/>
            <a:ext cx="6462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Arial" pitchFamily="34" charset="0"/>
              <a:buNone/>
            </a:pPr>
            <a:r>
              <a:rPr lang="vi-VN" dirty="0">
                <a:latin typeface="Calibri" pitchFamily="34" charset="0"/>
                <a:cs typeface="Calibri" pitchFamily="34" charset="0"/>
              </a:rPr>
              <a:t>Pali </a:t>
            </a:r>
            <a:r>
              <a:rPr lang="vi-VN" b="1" dirty="0">
                <a:latin typeface="Calibri" pitchFamily="34" charset="0"/>
                <a:cs typeface="Calibri" pitchFamily="34" charset="0"/>
              </a:rPr>
              <a:t>thay-đổi ĐUÔI danh-từ</a:t>
            </a:r>
            <a:r>
              <a:rPr lang="vi-VN" dirty="0">
                <a:latin typeface="Calibri" pitchFamily="34" charset="0"/>
                <a:cs typeface="Calibri" pitchFamily="34" charset="0"/>
              </a:rPr>
              <a:t> theo chức-năng của danh-từ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trong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câu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3147814"/>
            <a:ext cx="72728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Arial" pitchFamily="34" charset="0"/>
              <a:buNone/>
            </a:pPr>
            <a:r>
              <a:rPr lang="vi-VN" dirty="0">
                <a:latin typeface="Calibri" pitchFamily="34" charset="0"/>
                <a:cs typeface="Calibri" pitchFamily="34" charset="0"/>
              </a:rPr>
              <a:t>	Ví-dụ: 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r>
              <a:rPr lang="en-US" dirty="0">
                <a:latin typeface="Calibri" pitchFamily="34" charset="0"/>
                <a:cs typeface="Calibri" pitchFamily="34" charset="0"/>
              </a:rPr>
              <a:t>	</a:t>
            </a:r>
            <a:r>
              <a:rPr lang="en-US" dirty="0" err="1"/>
              <a:t>Buddh</a:t>
            </a:r>
            <a:r>
              <a:rPr lang="en-US" b="1" dirty="0" err="1"/>
              <a:t>o</a:t>
            </a:r>
            <a:r>
              <a:rPr lang="en-US" dirty="0"/>
              <a:t> ... </a:t>
            </a:r>
            <a:r>
              <a:rPr lang="en-US" dirty="0" err="1"/>
              <a:t>bodhāya</a:t>
            </a:r>
            <a:r>
              <a:rPr lang="en-US" dirty="0"/>
              <a:t> </a:t>
            </a:r>
            <a:r>
              <a:rPr lang="en-US" dirty="0" err="1"/>
              <a:t>Dhammaṁ</a:t>
            </a:r>
            <a:r>
              <a:rPr lang="en-US" dirty="0"/>
              <a:t> </a:t>
            </a:r>
            <a:r>
              <a:rPr lang="en-US" dirty="0" err="1"/>
              <a:t>deseti</a:t>
            </a:r>
            <a:r>
              <a:rPr lang="en-US" dirty="0"/>
              <a:t> = </a:t>
            </a:r>
            <a:r>
              <a:rPr lang="en-US" b="1" dirty="0" err="1"/>
              <a:t>Đức</a:t>
            </a:r>
            <a:r>
              <a:rPr lang="en-US" b="1" dirty="0"/>
              <a:t> </a:t>
            </a:r>
            <a:r>
              <a:rPr lang="en-US" b="1" dirty="0" err="1"/>
              <a:t>Phật</a:t>
            </a:r>
            <a:r>
              <a:rPr lang="en-US" dirty="0"/>
              <a:t> </a:t>
            </a:r>
            <a:r>
              <a:rPr lang="en-US" dirty="0" err="1"/>
              <a:t>thuyết</a:t>
            </a:r>
            <a:r>
              <a:rPr lang="en-US" dirty="0"/>
              <a:t> </a:t>
            </a:r>
            <a:r>
              <a:rPr lang="en-US" dirty="0" err="1"/>
              <a:t>Pháp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giác-ngộ</a:t>
            </a:r>
            <a:endParaRPr lang="en-US" dirty="0"/>
          </a:p>
          <a:p>
            <a:pPr marL="514350" indent="-514350">
              <a:buFont typeface="Arial" pitchFamily="34" charset="0"/>
              <a:buNone/>
            </a:pPr>
            <a:r>
              <a:rPr lang="en-US" dirty="0">
                <a:latin typeface="Calibri" pitchFamily="34" charset="0"/>
                <a:cs typeface="Calibri" pitchFamily="34" charset="0"/>
              </a:rPr>
              <a:t>	</a:t>
            </a:r>
            <a:r>
              <a:rPr lang="en-US" dirty="0" err="1"/>
              <a:t>Vijjācaraṇasampannaṁ</a:t>
            </a:r>
            <a:r>
              <a:rPr lang="en-US" dirty="0"/>
              <a:t> </a:t>
            </a:r>
            <a:r>
              <a:rPr lang="en-US" dirty="0" err="1"/>
              <a:t>Buddh</a:t>
            </a:r>
            <a:r>
              <a:rPr lang="en-US" b="1" dirty="0" err="1"/>
              <a:t>aṁ</a:t>
            </a:r>
            <a:r>
              <a:rPr lang="en-US" dirty="0"/>
              <a:t> </a:t>
            </a:r>
            <a:r>
              <a:rPr lang="en-US" dirty="0" err="1"/>
              <a:t>vandāma</a:t>
            </a:r>
            <a:r>
              <a:rPr lang="en-US" dirty="0"/>
              <a:t> </a:t>
            </a:r>
            <a:r>
              <a:rPr lang="en-US" dirty="0" err="1"/>
              <a:t>Gotamaṁ</a:t>
            </a:r>
            <a:r>
              <a:rPr lang="en-US" dirty="0"/>
              <a:t>! = </a:t>
            </a:r>
            <a:r>
              <a:rPr lang="en-US" dirty="0" err="1"/>
              <a:t>Chúng</a:t>
            </a:r>
            <a:r>
              <a:rPr lang="en-US" dirty="0"/>
              <a:t> ta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tôn-vinh</a:t>
            </a:r>
            <a:r>
              <a:rPr lang="en-US" dirty="0"/>
              <a:t> </a:t>
            </a:r>
            <a:r>
              <a:rPr lang="en-US" b="1" dirty="0" err="1"/>
              <a:t>Đức</a:t>
            </a:r>
            <a:r>
              <a:rPr lang="en-US" b="1" dirty="0"/>
              <a:t> </a:t>
            </a:r>
            <a:r>
              <a:rPr lang="en-US" b="1" dirty="0" err="1" smtClean="0"/>
              <a:t>Phật</a:t>
            </a:r>
            <a:r>
              <a:rPr lang="en-US" b="1" dirty="0" smtClean="0"/>
              <a:t> </a:t>
            </a:r>
            <a:r>
              <a:rPr lang="en-US" dirty="0" err="1" smtClean="0"/>
              <a:t>Gotama</a:t>
            </a:r>
            <a:r>
              <a:rPr lang="en-US" b="1" dirty="0" smtClean="0"/>
              <a:t> </a:t>
            </a:r>
            <a:r>
              <a:rPr lang="en-US" dirty="0"/>
              <a:t>– </a:t>
            </a:r>
            <a:r>
              <a:rPr lang="en-US" dirty="0" err="1"/>
              <a:t>bậc</a:t>
            </a:r>
            <a:r>
              <a:rPr lang="en-US" dirty="0"/>
              <a:t> Minh </a:t>
            </a:r>
            <a:r>
              <a:rPr lang="en-US" dirty="0" err="1"/>
              <a:t>Hạnh</a:t>
            </a:r>
            <a:r>
              <a:rPr lang="en-US" dirty="0"/>
              <a:t> </a:t>
            </a:r>
            <a:r>
              <a:rPr lang="en-US" dirty="0" err="1"/>
              <a:t>Túc</a:t>
            </a:r>
            <a:r>
              <a:rPr lang="en-US" dirty="0"/>
              <a:t>!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30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5" grpId="0"/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1059582"/>
            <a:ext cx="8229600" cy="5040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None/>
            </a:pPr>
            <a:r>
              <a:rPr lang="vi-VN" sz="2600" b="1" dirty="0" smtClean="0">
                <a:latin typeface="Calibri" pitchFamily="34" charset="0"/>
                <a:cs typeface="Calibri" pitchFamily="34" charset="0"/>
              </a:rPr>
              <a:t>Danh-từ Pali (Pali Noun)</a:t>
            </a:r>
          </a:p>
          <a:p>
            <a:pPr marL="514350" indent="-51435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222082"/>
              </p:ext>
            </p:extLst>
          </p:nvPr>
        </p:nvGraphicFramePr>
        <p:xfrm>
          <a:off x="215516" y="1635646"/>
          <a:ext cx="8712968" cy="3103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2418"/>
                <a:gridCol w="4950550"/>
              </a:tblGrid>
              <a:tr h="30234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Case</a:t>
                      </a:r>
                      <a:r>
                        <a:rPr lang="en-US" sz="1400" baseline="0" dirty="0" smtClean="0"/>
                        <a:t> (</a:t>
                      </a:r>
                      <a:r>
                        <a:rPr lang="en-US" sz="1400" baseline="0" dirty="0" err="1" smtClean="0"/>
                        <a:t>Cách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Basic</a:t>
                      </a:r>
                      <a:r>
                        <a:rPr lang="en-US" sz="1400" baseline="0" dirty="0" smtClean="0"/>
                        <a:t> m</a:t>
                      </a:r>
                      <a:r>
                        <a:rPr lang="en-US" sz="1400" dirty="0" smtClean="0"/>
                        <a:t>eaning (Ý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nghĩa</a:t>
                      </a:r>
                      <a:r>
                        <a:rPr lang="en-US" sz="1400" baseline="0" dirty="0" smtClean="0"/>
                        <a:t> CƠ BẢN)</a:t>
                      </a:r>
                      <a:endParaRPr lang="en-US" sz="1400" dirty="0"/>
                    </a:p>
                  </a:txBody>
                  <a:tcPr/>
                </a:tc>
              </a:tr>
              <a:tr h="340506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[1]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Nominative (</a:t>
                      </a:r>
                      <a:r>
                        <a:rPr lang="en-US" sz="1400" b="1" dirty="0" err="1" smtClean="0"/>
                        <a:t>Chủ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Subject</a:t>
                      </a:r>
                      <a:r>
                        <a:rPr lang="en-US" sz="1400" baseline="0" dirty="0" smtClean="0"/>
                        <a:t> (</a:t>
                      </a:r>
                      <a:r>
                        <a:rPr lang="en-US" sz="1400" baseline="0" dirty="0" err="1" smtClean="0"/>
                        <a:t>chủ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từ</a:t>
                      </a:r>
                      <a:r>
                        <a:rPr lang="en-US" sz="1400" baseline="0" dirty="0" smtClean="0"/>
                        <a:t>)</a:t>
                      </a:r>
                    </a:p>
                  </a:txBody>
                  <a:tcPr/>
                </a:tc>
              </a:tr>
              <a:tr h="30234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[2]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Vocative (</a:t>
                      </a:r>
                      <a:r>
                        <a:rPr lang="en-US" sz="1400" b="1" dirty="0" err="1" smtClean="0"/>
                        <a:t>Hô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Interjection</a:t>
                      </a:r>
                      <a:r>
                        <a:rPr lang="en-US" sz="1400" baseline="0" dirty="0" smtClean="0"/>
                        <a:t> (</a:t>
                      </a:r>
                      <a:r>
                        <a:rPr lang="en-US" sz="1400" baseline="0" dirty="0" err="1" smtClean="0"/>
                        <a:t>thán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từ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</a:tr>
              <a:tr h="340506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[3]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Accusative</a:t>
                      </a:r>
                      <a:r>
                        <a:rPr lang="en-US" sz="1400" b="1" baseline="0" dirty="0" smtClean="0"/>
                        <a:t> (</a:t>
                      </a:r>
                      <a:r>
                        <a:rPr lang="en-US" sz="1400" b="1" baseline="0" dirty="0" err="1" smtClean="0"/>
                        <a:t>Đối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Direct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Object (</a:t>
                      </a:r>
                      <a:r>
                        <a:rPr lang="en-US" sz="1400" dirty="0" err="1" smtClean="0"/>
                        <a:t>túc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từ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trực-tiếp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</a:tr>
              <a:tr h="30234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[4]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Instrumental</a:t>
                      </a:r>
                      <a:r>
                        <a:rPr lang="en-US" sz="1400" b="1" baseline="0" dirty="0" smtClean="0"/>
                        <a:t> (</a:t>
                      </a:r>
                      <a:r>
                        <a:rPr lang="en-US" sz="1400" b="1" baseline="0" dirty="0" err="1" smtClean="0"/>
                        <a:t>Dụng-cụ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Instrument</a:t>
                      </a:r>
                      <a:r>
                        <a:rPr lang="en-US" sz="1400" baseline="0" dirty="0" smtClean="0"/>
                        <a:t> (</a:t>
                      </a:r>
                      <a:r>
                        <a:rPr lang="en-US" sz="1400" baseline="0" dirty="0" err="1" smtClean="0"/>
                        <a:t>phương-tiện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</a:tr>
              <a:tr h="340506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[5]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Dative (</a:t>
                      </a:r>
                      <a:r>
                        <a:rPr lang="en-US" sz="1400" b="1" dirty="0" err="1" smtClean="0"/>
                        <a:t>Gián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bổ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Indirect</a:t>
                      </a:r>
                      <a:r>
                        <a:rPr lang="en-US" sz="1400" baseline="0" dirty="0" smtClean="0"/>
                        <a:t> Object (</a:t>
                      </a:r>
                      <a:r>
                        <a:rPr lang="en-US" sz="1400" baseline="0" dirty="0" err="1" smtClean="0"/>
                        <a:t>túc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từ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gián-tiếp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</a:tr>
              <a:tr h="357139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[6]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Ablative (</a:t>
                      </a:r>
                      <a:r>
                        <a:rPr lang="en-US" sz="1400" b="1" dirty="0" err="1" smtClean="0"/>
                        <a:t>Xuất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xứ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Source</a:t>
                      </a:r>
                      <a:r>
                        <a:rPr lang="en-US" sz="1400" baseline="0" dirty="0" smtClean="0"/>
                        <a:t> (</a:t>
                      </a:r>
                      <a:r>
                        <a:rPr lang="en-US" sz="1400" baseline="0" dirty="0" err="1" smtClean="0"/>
                        <a:t>xuất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xứ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</a:tr>
              <a:tr h="357139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[7]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Genitive (</a:t>
                      </a:r>
                      <a:r>
                        <a:rPr lang="en-US" sz="1400" b="1" dirty="0" err="1" smtClean="0"/>
                        <a:t>Sở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hữu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Possesion</a:t>
                      </a:r>
                      <a:r>
                        <a:rPr lang="en-US" sz="1400" baseline="0" dirty="0" smtClean="0"/>
                        <a:t> (</a:t>
                      </a:r>
                      <a:r>
                        <a:rPr lang="en-US" sz="1400" baseline="0" dirty="0" err="1" smtClean="0"/>
                        <a:t>sở-hữu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</a:tr>
              <a:tr h="453516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[8]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Locative (</a:t>
                      </a:r>
                      <a:r>
                        <a:rPr lang="en-US" sz="1400" b="1" dirty="0" err="1" smtClean="0"/>
                        <a:t>Vị-trí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Location</a:t>
                      </a:r>
                      <a:r>
                        <a:rPr lang="en-US" sz="1400" baseline="0" dirty="0" smtClean="0"/>
                        <a:t> (</a:t>
                      </a:r>
                      <a:r>
                        <a:rPr lang="en-US" sz="1400" baseline="0" dirty="0" err="1" smtClean="0"/>
                        <a:t>địa-điểm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36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1059582"/>
            <a:ext cx="8229600" cy="5040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None/>
            </a:pPr>
            <a:r>
              <a:rPr lang="vi-VN" sz="2600" b="1" dirty="0" smtClean="0">
                <a:latin typeface="Calibri" pitchFamily="34" charset="0"/>
                <a:cs typeface="Calibri" pitchFamily="34" charset="0"/>
              </a:rPr>
              <a:t>Danh-từ Pali (Pali Noun)</a:t>
            </a:r>
          </a:p>
          <a:p>
            <a:pPr marL="514350" indent="-51435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554642"/>
              </p:ext>
            </p:extLst>
          </p:nvPr>
        </p:nvGraphicFramePr>
        <p:xfrm>
          <a:off x="179512" y="1563638"/>
          <a:ext cx="8568952" cy="3384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4824536"/>
              </a:tblGrid>
              <a:tr h="35555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Case</a:t>
                      </a:r>
                      <a:r>
                        <a:rPr lang="en-US" sz="1600" baseline="0" dirty="0" smtClean="0"/>
                        <a:t> (</a:t>
                      </a:r>
                      <a:r>
                        <a:rPr lang="en-US" sz="1600" baseline="0" dirty="0" err="1" smtClean="0"/>
                        <a:t>Cách</a:t>
                      </a:r>
                      <a:r>
                        <a:rPr lang="en-US" sz="1600" baseline="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Basic</a:t>
                      </a:r>
                      <a:r>
                        <a:rPr lang="en-US" sz="1600" baseline="0" dirty="0" smtClean="0"/>
                        <a:t> m</a:t>
                      </a:r>
                      <a:r>
                        <a:rPr lang="en-US" sz="1600" dirty="0" smtClean="0"/>
                        <a:t>eaning (Ý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nghĩa</a:t>
                      </a:r>
                      <a:r>
                        <a:rPr lang="en-US" sz="1600" baseline="0" dirty="0" smtClean="0"/>
                        <a:t> CƠ BẢN)</a:t>
                      </a:r>
                      <a:endParaRPr lang="en-US" sz="1600" dirty="0"/>
                    </a:p>
                  </a:txBody>
                  <a:tcPr/>
                </a:tc>
              </a:tr>
              <a:tr h="355553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[1]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Nominative (</a:t>
                      </a:r>
                      <a:r>
                        <a:rPr lang="en-US" sz="1600" b="1" dirty="0" err="1" smtClean="0"/>
                        <a:t>Chủ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cách</a:t>
                      </a:r>
                      <a:r>
                        <a:rPr lang="en-US" sz="1600" b="1" baseline="0" dirty="0" smtClean="0"/>
                        <a:t>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baseline="0" dirty="0" err="1" smtClean="0"/>
                        <a:t>Đức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Phật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0" i="1" baseline="0" dirty="0" err="1" smtClean="0"/>
                        <a:t>thuyết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Pháp</a:t>
                      </a:r>
                      <a:endParaRPr lang="en-US" sz="1600" b="1" baseline="0" dirty="0" smtClean="0"/>
                    </a:p>
                  </a:txBody>
                  <a:tcPr/>
                </a:tc>
              </a:tr>
              <a:tr h="355553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[2]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Vocative (</a:t>
                      </a:r>
                      <a:r>
                        <a:rPr lang="en-US" sz="1600" b="1" dirty="0" err="1" smtClean="0"/>
                        <a:t>Hô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cách</a:t>
                      </a:r>
                      <a:r>
                        <a:rPr lang="en-US" sz="1600" b="1" baseline="0" dirty="0" smtClean="0"/>
                        <a:t>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Ô</a:t>
                      </a:r>
                      <a:r>
                        <a:rPr lang="en-US" sz="1600" b="1" baseline="0" dirty="0" err="1" smtClean="0"/>
                        <a:t>i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Đức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Phật</a:t>
                      </a:r>
                      <a:r>
                        <a:rPr lang="en-US" sz="1600" baseline="0" dirty="0" smtClean="0"/>
                        <a:t>!</a:t>
                      </a:r>
                      <a:endParaRPr lang="en-US" sz="1600" dirty="0"/>
                    </a:p>
                  </a:txBody>
                  <a:tcPr/>
                </a:tc>
              </a:tr>
              <a:tr h="355553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[3]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Accusative</a:t>
                      </a:r>
                      <a:r>
                        <a:rPr lang="en-US" sz="1600" b="1" baseline="0" dirty="0" smtClean="0"/>
                        <a:t> (</a:t>
                      </a:r>
                      <a:r>
                        <a:rPr lang="en-US" sz="1600" b="1" baseline="0" dirty="0" err="1" smtClean="0"/>
                        <a:t>Đối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cách</a:t>
                      </a:r>
                      <a:r>
                        <a:rPr lang="en-US" sz="1600" b="1" baseline="0" dirty="0" smtClean="0"/>
                        <a:t>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 </a:t>
                      </a:r>
                      <a:r>
                        <a:rPr lang="en-US" sz="1600" i="1" dirty="0" err="1" smtClean="0"/>
                        <a:t>đảnh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baseline="0" dirty="0" err="1" smtClean="0"/>
                        <a:t>lễ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b="1" baseline="0" dirty="0" err="1" smtClean="0"/>
                        <a:t>Đức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Phật</a:t>
                      </a:r>
                      <a:endParaRPr lang="en-US" sz="1600" b="1" dirty="0"/>
                    </a:p>
                  </a:txBody>
                  <a:tcPr/>
                </a:tc>
              </a:tr>
              <a:tr h="39774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[4]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Instrumental</a:t>
                      </a:r>
                      <a:r>
                        <a:rPr lang="en-US" sz="1600" b="1" baseline="0" dirty="0" smtClean="0"/>
                        <a:t> (</a:t>
                      </a:r>
                      <a:r>
                        <a:rPr lang="en-US" sz="1600" b="1" baseline="0" dirty="0" err="1" smtClean="0"/>
                        <a:t>Dụng-cụ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cách</a:t>
                      </a:r>
                      <a:r>
                        <a:rPr lang="en-US" sz="1600" b="1" baseline="0" dirty="0" smtClean="0"/>
                        <a:t>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/>
                        <a:t>Nhờ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Đức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Phật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0" baseline="0" dirty="0" smtClean="0"/>
                        <a:t>con </a:t>
                      </a:r>
                      <a:r>
                        <a:rPr lang="en-US" sz="1600" b="0" i="1" baseline="0" dirty="0" err="1" smtClean="0"/>
                        <a:t>biết</a:t>
                      </a:r>
                      <a:r>
                        <a:rPr lang="en-US" sz="1600" b="0" i="1" baseline="0" dirty="0" smtClean="0"/>
                        <a:t> </a:t>
                      </a:r>
                      <a:r>
                        <a:rPr lang="en-US" sz="1600" b="0" i="1" baseline="0" dirty="0" err="1" smtClean="0"/>
                        <a:t>đến</a:t>
                      </a:r>
                      <a:r>
                        <a:rPr lang="en-US" sz="1600" b="0" i="1" baseline="0" dirty="0" smtClean="0"/>
                        <a:t> </a:t>
                      </a:r>
                      <a:r>
                        <a:rPr lang="en-US" sz="1600" b="0" baseline="0" dirty="0" err="1" smtClean="0"/>
                        <a:t>Pháp</a:t>
                      </a:r>
                      <a:r>
                        <a:rPr lang="en-US" sz="1600" b="0" baseline="0" dirty="0" smtClean="0"/>
                        <a:t> (</a:t>
                      </a:r>
                      <a:r>
                        <a:rPr lang="en-US" sz="1600" b="1" baseline="0" dirty="0" smtClean="0"/>
                        <a:t>by, with</a:t>
                      </a:r>
                      <a:r>
                        <a:rPr lang="en-US" sz="1600" b="0" baseline="0" dirty="0" smtClean="0"/>
                        <a:t>)</a:t>
                      </a:r>
                      <a:endParaRPr lang="en-US" sz="1600" b="1" dirty="0"/>
                    </a:p>
                  </a:txBody>
                  <a:tcPr/>
                </a:tc>
              </a:tr>
              <a:tr h="355553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[5]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Dative (</a:t>
                      </a:r>
                      <a:r>
                        <a:rPr lang="en-US" sz="1600" b="1" dirty="0" err="1" smtClean="0"/>
                        <a:t>Gián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bổ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cách</a:t>
                      </a:r>
                      <a:r>
                        <a:rPr lang="en-US" sz="1600" b="1" baseline="0" dirty="0" smtClean="0"/>
                        <a:t>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 </a:t>
                      </a:r>
                      <a:r>
                        <a:rPr lang="en-US" sz="1600" i="1" dirty="0" err="1" smtClean="0"/>
                        <a:t>dâng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hoa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="1" baseline="0" dirty="0" err="1" smtClean="0"/>
                        <a:t>đến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Đức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Phật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0" baseline="0" dirty="0" smtClean="0"/>
                        <a:t>(</a:t>
                      </a:r>
                      <a:r>
                        <a:rPr lang="en-US" sz="1600" b="1" baseline="0" dirty="0" smtClean="0"/>
                        <a:t>to, for</a:t>
                      </a:r>
                      <a:r>
                        <a:rPr lang="en-US" sz="1600" b="0" baseline="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</a:tr>
              <a:tr h="355553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[6]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Ablative (</a:t>
                      </a:r>
                      <a:r>
                        <a:rPr lang="en-US" sz="1600" b="1" dirty="0" err="1" smtClean="0"/>
                        <a:t>Xuất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xứ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cách</a:t>
                      </a:r>
                      <a:r>
                        <a:rPr lang="en-US" sz="1600" b="1" baseline="0" dirty="0" smtClean="0"/>
                        <a:t>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Phật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Pháp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="1" baseline="0" dirty="0" err="1" smtClean="0"/>
                        <a:t>từ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Ấn-độ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0" i="1" baseline="0" dirty="0" err="1" smtClean="0"/>
                        <a:t>truyền</a:t>
                      </a:r>
                      <a:r>
                        <a:rPr lang="en-US" sz="1600" b="0" i="1" baseline="0" dirty="0" smtClean="0"/>
                        <a:t> </a:t>
                      </a:r>
                      <a:r>
                        <a:rPr lang="en-US" sz="1600" b="0" i="1" baseline="0" dirty="0" err="1" smtClean="0"/>
                        <a:t>đi</a:t>
                      </a:r>
                      <a:r>
                        <a:rPr lang="en-US" sz="1600" b="0" i="1" baseline="0" dirty="0" smtClean="0"/>
                        <a:t> </a:t>
                      </a:r>
                      <a:r>
                        <a:rPr lang="en-US" sz="1600" b="0" i="0" baseline="0" dirty="0" smtClean="0"/>
                        <a:t>(</a:t>
                      </a:r>
                      <a:r>
                        <a:rPr lang="en-US" sz="1600" b="1" i="0" baseline="0" dirty="0" smtClean="0"/>
                        <a:t>from</a:t>
                      </a:r>
                      <a:r>
                        <a:rPr lang="en-US" sz="1600" b="0" i="0" baseline="0" dirty="0" smtClean="0"/>
                        <a:t>)</a:t>
                      </a:r>
                      <a:endParaRPr lang="en-US" sz="1600" i="1" dirty="0"/>
                    </a:p>
                  </a:txBody>
                  <a:tcPr/>
                </a:tc>
              </a:tr>
              <a:tr h="40887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[7]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Genitive (</a:t>
                      </a:r>
                      <a:r>
                        <a:rPr lang="en-US" sz="1600" b="1" dirty="0" err="1" smtClean="0"/>
                        <a:t>Sở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hữu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cách</a:t>
                      </a:r>
                      <a:r>
                        <a:rPr lang="en-US" sz="1600" b="1" baseline="0" dirty="0" smtClean="0"/>
                        <a:t>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 </a:t>
                      </a:r>
                      <a:r>
                        <a:rPr lang="en-US" sz="1600" dirty="0" err="1" smtClean="0"/>
                        <a:t>đảnh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lễ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kim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thân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="1" baseline="0" dirty="0" err="1" smtClean="0"/>
                        <a:t>của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Đức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Phật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0" baseline="0" dirty="0" smtClean="0"/>
                        <a:t>(</a:t>
                      </a:r>
                      <a:r>
                        <a:rPr lang="en-US" sz="1600" b="1" baseline="0" dirty="0" smtClean="0"/>
                        <a:t>of</a:t>
                      </a:r>
                      <a:r>
                        <a:rPr lang="en-US" sz="1600" b="0" baseline="0" dirty="0" smtClean="0"/>
                        <a:t>)</a:t>
                      </a:r>
                      <a:endParaRPr lang="en-US" sz="1600" b="1" dirty="0"/>
                    </a:p>
                  </a:txBody>
                  <a:tcPr/>
                </a:tc>
              </a:tr>
              <a:tr h="444441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[8]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Locative (</a:t>
                      </a:r>
                      <a:r>
                        <a:rPr lang="en-US" sz="1600" b="1" dirty="0" err="1" smtClean="0"/>
                        <a:t>Vị-trí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cách</a:t>
                      </a:r>
                      <a:r>
                        <a:rPr lang="en-US" sz="1600" b="1" baseline="0" dirty="0" smtClean="0"/>
                        <a:t>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Đức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Phật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ngụ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="1" baseline="0" dirty="0" err="1" smtClean="0"/>
                        <a:t>tại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Kỳ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Viên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0" baseline="0" dirty="0" smtClean="0"/>
                        <a:t>(</a:t>
                      </a:r>
                      <a:r>
                        <a:rPr lang="en-US" sz="1600" b="1" baseline="0" dirty="0" smtClean="0"/>
                        <a:t>at, in</a:t>
                      </a:r>
                      <a:r>
                        <a:rPr lang="en-US" sz="1600" b="0" baseline="0" dirty="0" smtClean="0"/>
                        <a:t>)</a:t>
                      </a:r>
                      <a:endParaRPr lang="en-US" sz="16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83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1059582"/>
            <a:ext cx="8229600" cy="5040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None/>
            </a:pPr>
            <a:r>
              <a:rPr lang="vi-VN" sz="2600" b="1" dirty="0">
                <a:latin typeface="Calibri" pitchFamily="34" charset="0"/>
                <a:cs typeface="Calibri" pitchFamily="34" charset="0"/>
              </a:rPr>
              <a:t>Danh-từ Pali (Pali Noun)</a:t>
            </a:r>
            <a:r>
              <a:rPr lang="en-US" sz="2600" b="1" dirty="0">
                <a:latin typeface="Calibri" pitchFamily="34" charset="0"/>
                <a:cs typeface="Calibri" pitchFamily="34" charset="0"/>
              </a:rPr>
              <a:t> – </a:t>
            </a:r>
            <a:r>
              <a:rPr lang="en-US" sz="2600" b="1" dirty="0" err="1">
                <a:latin typeface="Calibri" pitchFamily="34" charset="0"/>
                <a:cs typeface="Calibri" pitchFamily="34" charset="0"/>
              </a:rPr>
              <a:t>Biến</a:t>
            </a:r>
            <a:r>
              <a:rPr lang="en-US" sz="2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dirty="0" err="1">
                <a:latin typeface="Calibri" pitchFamily="34" charset="0"/>
                <a:cs typeface="Calibri" pitchFamily="34" charset="0"/>
              </a:rPr>
              <a:t>cách</a:t>
            </a:r>
            <a:r>
              <a:rPr lang="en-US" sz="2600" b="1" dirty="0">
                <a:latin typeface="Calibri" pitchFamily="34" charset="0"/>
                <a:cs typeface="Calibri" pitchFamily="34" charset="0"/>
              </a:rPr>
              <a:t> Nam </a:t>
            </a:r>
            <a:r>
              <a:rPr lang="en-US" sz="2600" b="1" dirty="0" err="1">
                <a:latin typeface="Calibri" pitchFamily="34" charset="0"/>
                <a:cs typeface="Calibri" pitchFamily="34" charset="0"/>
              </a:rPr>
              <a:t>Tính</a:t>
            </a:r>
            <a:r>
              <a:rPr lang="en-US" sz="2600" b="1" dirty="0">
                <a:latin typeface="Calibri" pitchFamily="34" charset="0"/>
                <a:cs typeface="Calibri" pitchFamily="34" charset="0"/>
              </a:rPr>
              <a:t> [Buddha]</a:t>
            </a:r>
            <a:endParaRPr lang="vi-VN" sz="2600" b="1" dirty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462060"/>
              </p:ext>
            </p:extLst>
          </p:nvPr>
        </p:nvGraphicFramePr>
        <p:xfrm>
          <a:off x="539552" y="1563638"/>
          <a:ext cx="8153400" cy="3404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2799184"/>
                <a:gridCol w="2458616"/>
              </a:tblGrid>
              <a:tr h="35235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Case</a:t>
                      </a:r>
                      <a:r>
                        <a:rPr lang="en-US" sz="1800" baseline="0" dirty="0" smtClean="0"/>
                        <a:t> (</a:t>
                      </a:r>
                      <a:r>
                        <a:rPr lang="en-US" sz="1800" baseline="0" dirty="0" err="1" smtClean="0"/>
                        <a:t>Cách</a:t>
                      </a:r>
                      <a:r>
                        <a:rPr lang="en-US" sz="1800" baseline="0" dirty="0" smtClean="0"/>
                        <a:t>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Sing (</a:t>
                      </a:r>
                      <a:r>
                        <a:rPr lang="en-US" sz="1800" dirty="0" err="1" smtClean="0"/>
                        <a:t>Số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ít</a:t>
                      </a:r>
                      <a:r>
                        <a:rPr lang="en-US" sz="1800" baseline="0" dirty="0" smtClean="0"/>
                        <a:t>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Plur</a:t>
                      </a:r>
                      <a:r>
                        <a:rPr lang="en-US" sz="1800" baseline="0" dirty="0" smtClean="0"/>
                        <a:t> (</a:t>
                      </a:r>
                      <a:r>
                        <a:rPr lang="en-US" sz="1800" baseline="0" dirty="0" err="1" smtClean="0"/>
                        <a:t>Số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nhiều</a:t>
                      </a:r>
                      <a:r>
                        <a:rPr lang="en-US" sz="1800" baseline="0" dirty="0" smtClean="0"/>
                        <a:t>)</a:t>
                      </a:r>
                      <a:endParaRPr lang="en-US" sz="1800" dirty="0"/>
                    </a:p>
                  </a:txBody>
                  <a:tcPr/>
                </a:tc>
              </a:tr>
              <a:tr h="367407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[1]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Nominative (</a:t>
                      </a:r>
                      <a:r>
                        <a:rPr lang="en-US" sz="1400" b="1" dirty="0" err="1" smtClean="0"/>
                        <a:t>Chủ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o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ā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46847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[2]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Vocative (</a:t>
                      </a:r>
                      <a:r>
                        <a:rPr lang="en-US" sz="1400" b="1" dirty="0" err="1" smtClean="0"/>
                        <a:t>Hô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a, </a:t>
                      </a:r>
                      <a:r>
                        <a:rPr lang="vi-VN" sz="1400" b="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ā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ā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46847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[3]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Accusative</a:t>
                      </a:r>
                      <a:r>
                        <a:rPr lang="en-US" sz="1400" b="1" baseline="0" dirty="0" smtClean="0"/>
                        <a:t> (</a:t>
                      </a:r>
                      <a:r>
                        <a:rPr lang="en-US" sz="1400" b="1" baseline="0" dirty="0" err="1" smtClean="0"/>
                        <a:t>Đối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aṃ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e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416217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[4]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Instrumental</a:t>
                      </a:r>
                      <a:r>
                        <a:rPr lang="en-US" sz="1400" b="1" baseline="0" dirty="0" smtClean="0"/>
                        <a:t> (</a:t>
                      </a:r>
                      <a:r>
                        <a:rPr lang="en-US" sz="1400" b="1" baseline="0" dirty="0" err="1" smtClean="0"/>
                        <a:t>Dụng-cụ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ena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ehi</a:t>
                      </a:r>
                      <a:r>
                        <a:rPr lang="vi-VN" sz="1400" b="0" dirty="0" smtClean="0">
                          <a:latin typeface="Calibri" pitchFamily="34" charset="0"/>
                          <a:cs typeface="Calibri" pitchFamily="34" charset="0"/>
                        </a:rPr>
                        <a:t>,</a:t>
                      </a:r>
                      <a:r>
                        <a:rPr lang="vi-VN" sz="1400" b="0" baseline="0" dirty="0" smtClean="0">
                          <a:latin typeface="Calibri" pitchFamily="34" charset="0"/>
                          <a:cs typeface="Calibri" pitchFamily="34" charset="0"/>
                        </a:rPr>
                        <a:t> buddh</a:t>
                      </a:r>
                      <a:r>
                        <a:rPr lang="vi-VN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ebhi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46847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[5]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Dative (</a:t>
                      </a:r>
                      <a:r>
                        <a:rPr lang="en-US" sz="1400" b="1" dirty="0" err="1" smtClean="0"/>
                        <a:t>Gián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bổ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assa</a:t>
                      </a:r>
                      <a:r>
                        <a:rPr lang="vi-VN" sz="1400" b="0" dirty="0" smtClean="0">
                          <a:latin typeface="Calibri" pitchFamily="34" charset="0"/>
                          <a:cs typeface="Calibri" pitchFamily="34" charset="0"/>
                        </a:rPr>
                        <a:t>,</a:t>
                      </a:r>
                      <a:r>
                        <a:rPr lang="vi-VN" sz="1400" b="0" baseline="0" dirty="0" smtClean="0">
                          <a:latin typeface="Calibri" pitchFamily="34" charset="0"/>
                          <a:cs typeface="Calibri" pitchFamily="34" charset="0"/>
                        </a:rPr>
                        <a:t> buddh</a:t>
                      </a:r>
                      <a:r>
                        <a:rPr lang="vi-VN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āya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ānaṃ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46847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[6]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Ablative (</a:t>
                      </a:r>
                      <a:r>
                        <a:rPr lang="en-US" sz="1400" b="1" dirty="0" err="1" smtClean="0"/>
                        <a:t>Xuất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xứ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ā</a:t>
                      </a:r>
                      <a:r>
                        <a:rPr lang="vi-VN" sz="1400" b="0" dirty="0" smtClean="0">
                          <a:latin typeface="Calibri" pitchFamily="34" charset="0"/>
                          <a:cs typeface="Calibri" pitchFamily="34" charset="0"/>
                        </a:rPr>
                        <a:t>,</a:t>
                      </a:r>
                      <a:r>
                        <a:rPr lang="vi-VN" sz="1400" b="0" baseline="0" dirty="0" smtClean="0">
                          <a:latin typeface="Calibri" pitchFamily="34" charset="0"/>
                          <a:cs typeface="Calibri" pitchFamily="34" charset="0"/>
                        </a:rPr>
                        <a:t> buddh</a:t>
                      </a:r>
                      <a:r>
                        <a:rPr lang="vi-VN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asmā</a:t>
                      </a:r>
                      <a:r>
                        <a:rPr lang="vi-VN" sz="1400" b="0" baseline="0" dirty="0" smtClean="0">
                          <a:latin typeface="Calibri" pitchFamily="34" charset="0"/>
                          <a:cs typeface="Calibri" pitchFamily="34" charset="0"/>
                        </a:rPr>
                        <a:t>, buddh</a:t>
                      </a:r>
                      <a:r>
                        <a:rPr lang="vi-VN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amhā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ehi</a:t>
                      </a:r>
                      <a:r>
                        <a:rPr lang="vi-VN" sz="1400" b="0" dirty="0" smtClean="0">
                          <a:latin typeface="Calibri" pitchFamily="34" charset="0"/>
                          <a:cs typeface="Calibri" pitchFamily="34" charset="0"/>
                        </a:rPr>
                        <a:t>,</a:t>
                      </a:r>
                      <a:r>
                        <a:rPr lang="vi-VN" sz="1400" b="0" baseline="0" dirty="0" smtClean="0">
                          <a:latin typeface="Calibri" pitchFamily="34" charset="0"/>
                          <a:cs typeface="Calibri" pitchFamily="34" charset="0"/>
                        </a:rPr>
                        <a:t> buddh</a:t>
                      </a:r>
                      <a:r>
                        <a:rPr lang="vi-VN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ebhi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46847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[7]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Genitive (</a:t>
                      </a:r>
                      <a:r>
                        <a:rPr lang="en-US" sz="1400" b="1" dirty="0" err="1" smtClean="0"/>
                        <a:t>Sở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hữu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assa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ānaṃ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520683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[8]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Locative (</a:t>
                      </a:r>
                      <a:r>
                        <a:rPr lang="en-US" sz="1400" b="1" dirty="0" err="1" smtClean="0"/>
                        <a:t>Vị-trí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baseline="0" dirty="0" err="1" smtClean="0"/>
                        <a:t>cách</a:t>
                      </a:r>
                      <a:r>
                        <a:rPr lang="en-US" sz="1400" b="1" baseline="0" dirty="0" smtClean="0"/>
                        <a:t>)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e</a:t>
                      </a:r>
                      <a:r>
                        <a:rPr lang="vi-VN" sz="1400" b="0" dirty="0" smtClean="0">
                          <a:latin typeface="Calibri" pitchFamily="34" charset="0"/>
                          <a:cs typeface="Calibri" pitchFamily="34" charset="0"/>
                        </a:rPr>
                        <a:t>,</a:t>
                      </a:r>
                      <a:r>
                        <a:rPr lang="vi-VN" sz="1400" b="0" baseline="0" dirty="0" smtClean="0">
                          <a:latin typeface="Calibri" pitchFamily="34" charset="0"/>
                          <a:cs typeface="Calibri" pitchFamily="34" charset="0"/>
                        </a:rPr>
                        <a:t> buddh</a:t>
                      </a:r>
                      <a:r>
                        <a:rPr lang="vi-VN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asmiṃ</a:t>
                      </a:r>
                      <a:r>
                        <a:rPr lang="vi-VN" sz="1400" b="0" baseline="0" dirty="0" smtClean="0">
                          <a:latin typeface="Calibri" pitchFamily="34" charset="0"/>
                          <a:cs typeface="Calibri" pitchFamily="34" charset="0"/>
                        </a:rPr>
                        <a:t>, buddh</a:t>
                      </a:r>
                      <a:r>
                        <a:rPr lang="vi-VN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amhi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 smtClean="0">
                          <a:latin typeface="Calibri" pitchFamily="34" charset="0"/>
                          <a:cs typeface="Calibri" pitchFamily="34" charset="0"/>
                        </a:rPr>
                        <a:t>Buddh</a:t>
                      </a:r>
                      <a:r>
                        <a:rPr lang="vi-VN" sz="1400" b="1" dirty="0" smtClean="0">
                          <a:latin typeface="Calibri" pitchFamily="34" charset="0"/>
                          <a:cs typeface="Calibri" pitchFamily="34" charset="0"/>
                        </a:rPr>
                        <a:t>esu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815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5496" y="1180603"/>
            <a:ext cx="9073008" cy="5135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None/>
            </a:pPr>
            <a:r>
              <a:rPr lang="en-US" sz="2400" b="1" dirty="0" err="1" smtClean="0">
                <a:latin typeface="Calibri" pitchFamily="34" charset="0"/>
                <a:cs typeface="Calibri" pitchFamily="34" charset="0"/>
              </a:rPr>
              <a:t>Đồng-vị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(Apposition)</a:t>
            </a:r>
            <a:endParaRPr lang="vi-VN" sz="24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/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Ví-dụ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: 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Tôi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Nguyễn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Văn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Tèo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là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giám-đốc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công-ty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ABC</a:t>
            </a:r>
          </a:p>
          <a:p>
            <a:pPr marL="1311275" lvl="1" indent="-793750">
              <a:buFont typeface="Arial" pitchFamily="34" charset="0"/>
              <a:buNone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Tôi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thấy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Ngài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Đức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Phật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từ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đằng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xa</a:t>
            </a: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Tôi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học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Pháp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lời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Đức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Phật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dạy</a:t>
            </a: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Char char="•"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Char char="•"/>
            </a:pP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Hai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danh-từ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cùng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chỉ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một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đối-tượng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đứng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kế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nhau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gọi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là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đồng-vị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in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appositio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517525" lvl="1" indent="-517525">
              <a:buFont typeface="Arial" pitchFamily="34" charset="0"/>
              <a:buChar char="•"/>
            </a:pP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Trong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hai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danh-từ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đó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danh-từ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nào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bổ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nghĩa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cho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danh-từ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còn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lại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thì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được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gọi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là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đồng-vị-ngữ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appositive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517525" lvl="1" indent="-517525">
              <a:buFont typeface="Arial" pitchFamily="34" charset="0"/>
              <a:buChar char="•"/>
            </a:pP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Muốn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biết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danh-từ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nào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là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đồng-vị-ngữ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thì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phải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xét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bối-cảnh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ý-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nghĩa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câu</a:t>
            </a: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Char char="•"/>
            </a:pP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Đồng-vị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có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thể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mở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rộng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đến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ba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bốn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… 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danh-từ</a:t>
            </a: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65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265237"/>
            <a:ext cx="8507288" cy="5135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None/>
            </a:pPr>
            <a:r>
              <a:rPr lang="en-US" sz="2400" b="1" dirty="0" err="1" smtClean="0">
                <a:latin typeface="Calibri" pitchFamily="34" charset="0"/>
                <a:cs typeface="Calibri" pitchFamily="34" charset="0"/>
              </a:rPr>
              <a:t>Đồng-vị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(Apposition)</a:t>
            </a:r>
            <a:endParaRPr lang="vi-VN" sz="24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/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Ví-dụ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: 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Chị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tôi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en-US" sz="2000" b="1" i="1" dirty="0" smtClean="0">
                <a:latin typeface="Calibri" pitchFamily="34" charset="0"/>
                <a:cs typeface="Calibri" pitchFamily="34" charset="0"/>
              </a:rPr>
              <a:t>Chung </a:t>
            </a:r>
            <a:r>
              <a:rPr lang="en-US" sz="2000" b="1" i="1" dirty="0" err="1" smtClean="0">
                <a:latin typeface="Calibri" pitchFamily="34" charset="0"/>
                <a:cs typeface="Calibri" pitchFamily="34" charset="0"/>
              </a:rPr>
              <a:t>Vô</a:t>
            </a:r>
            <a:r>
              <a:rPr lang="en-US" sz="20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i="1" dirty="0" err="1" smtClean="0">
                <a:latin typeface="Calibri" pitchFamily="34" charset="0"/>
                <a:cs typeface="Calibri" pitchFamily="34" charset="0"/>
              </a:rPr>
              <a:t>Diệm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là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vợ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của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Tề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Tuyên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Vương</a:t>
            </a: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1771650" lvl="3" indent="-460375">
              <a:buFont typeface="Arial" pitchFamily="34" charset="0"/>
              <a:buNone/>
            </a:pPr>
            <a:r>
              <a:rPr lang="en-US" sz="9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Chung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Vô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Diệm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chị</a:t>
            </a:r>
            <a:r>
              <a:rPr lang="en-US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tôi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là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vợ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của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Tề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Tuyên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Vương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517525" lvl="3" indent="-517525"/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517525" lvl="3" indent="-517525">
              <a:buFont typeface="Arial" pitchFamily="34" charset="0"/>
              <a:buChar char="•"/>
            </a:pP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Đồng-vị-ngữ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có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chức-năng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ẩn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-ý: 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thêm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thông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-tin,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nhấn-mạnh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chỉ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mục-đích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chỉ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phương-tiện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… 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Muốn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xác-định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chức-năng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ẩn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-ý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đó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là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gì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thì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phải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dựa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vào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bối-cảnh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ý-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nghĩa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câu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517525" lvl="3" indent="-517525">
              <a:buFont typeface="Arial" pitchFamily="34" charset="0"/>
              <a:buChar char="•"/>
            </a:pPr>
            <a:r>
              <a:rPr lang="en-US" dirty="0" err="1" smtClean="0">
                <a:latin typeface="Calibri" pitchFamily="34" charset="0"/>
                <a:cs typeface="Calibri" pitchFamily="34" charset="0"/>
              </a:rPr>
              <a:t>Đồng-vị-ngữ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được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dùng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nhiều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trong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thơ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(poem, verse)</a:t>
            </a:r>
          </a:p>
          <a:p>
            <a:pPr marL="517525" lvl="3" indent="-517525">
              <a:buFont typeface="Arial" pitchFamily="34" charset="0"/>
              <a:buChar char="•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517525" lvl="3" indent="-517525">
              <a:buFont typeface="Arial" pitchFamily="34" charset="0"/>
              <a:buChar char="•"/>
            </a:pP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Xuất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xứ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từ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Latin:  ad (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gần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) +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positio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vị-trí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) </a:t>
            </a:r>
          </a:p>
          <a:p>
            <a:pPr marL="517525" lvl="1" indent="-517525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95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52400" y="1143000"/>
            <a:ext cx="8915400" cy="57150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None/>
            </a:pPr>
            <a:r>
              <a:rPr lang="en-US" sz="1800" b="1" dirty="0" smtClean="0">
                <a:latin typeface="Calibri" pitchFamily="34" charset="0"/>
                <a:cs typeface="Calibri" pitchFamily="34" charset="0"/>
              </a:rPr>
              <a:t>Tam </a:t>
            </a:r>
            <a:r>
              <a:rPr lang="en-US" sz="1800" b="1" dirty="0" err="1" smtClean="0">
                <a:latin typeface="Calibri" pitchFamily="34" charset="0"/>
                <a:cs typeface="Calibri" pitchFamily="34" charset="0"/>
              </a:rPr>
              <a:t>quy</a:t>
            </a:r>
            <a:endParaRPr lang="en-US" sz="1800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1600" dirty="0" err="1" smtClean="0"/>
              <a:t>Buddh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saraṇ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gacchāmi</a:t>
            </a:r>
            <a:r>
              <a:rPr lang="en-US" sz="1600" dirty="0" smtClean="0"/>
              <a:t>. 		</a:t>
            </a:r>
            <a:endParaRPr lang="en-US" sz="1600" b="1" dirty="0" smtClean="0"/>
          </a:p>
          <a:p>
            <a:pPr marL="346075" indent="-346075"/>
            <a:r>
              <a:rPr lang="en-US" sz="1600" dirty="0" err="1" smtClean="0"/>
              <a:t>Dhamm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saraṇ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gacchāmi</a:t>
            </a:r>
            <a:r>
              <a:rPr lang="en-US" sz="1600" dirty="0" smtClean="0"/>
              <a:t>. 		</a:t>
            </a:r>
            <a:endParaRPr lang="en-US" sz="1600" b="1" dirty="0" smtClean="0"/>
          </a:p>
          <a:p>
            <a:pPr marL="346075" indent="-346075"/>
            <a:r>
              <a:rPr lang="en-US" sz="1600" dirty="0" err="1" smtClean="0"/>
              <a:t>Saṅgh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saraṇ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gacchāmi</a:t>
            </a:r>
            <a:r>
              <a:rPr lang="en-US" sz="1600" dirty="0" smtClean="0"/>
              <a:t>. 		</a:t>
            </a:r>
            <a:endParaRPr lang="en-US" sz="1600" b="1" dirty="0" smtClean="0"/>
          </a:p>
          <a:p>
            <a:pPr marL="514350" indent="-514350">
              <a:buFont typeface="Arial" pitchFamily="34" charset="0"/>
              <a:buNone/>
            </a:pP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1600" b="1" dirty="0" err="1" smtClean="0"/>
              <a:t>Dutiyampi</a:t>
            </a:r>
            <a:r>
              <a:rPr lang="en-US" sz="1600" dirty="0" smtClean="0"/>
              <a:t> </a:t>
            </a:r>
            <a:r>
              <a:rPr lang="en-US" sz="1600" dirty="0" err="1" smtClean="0"/>
              <a:t>buddh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saraṇ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gacchāmi</a:t>
            </a:r>
            <a:r>
              <a:rPr lang="en-US" sz="1600" dirty="0" smtClean="0"/>
              <a:t>. 		</a:t>
            </a:r>
            <a:endParaRPr lang="en-US" sz="1600" b="1" dirty="0" smtClean="0"/>
          </a:p>
          <a:p>
            <a:pPr marL="346075" indent="-346075"/>
            <a:r>
              <a:rPr lang="en-US" sz="1600" b="1" dirty="0" err="1" smtClean="0"/>
              <a:t>Dutiyampi</a:t>
            </a:r>
            <a:r>
              <a:rPr lang="en-US" sz="1600" dirty="0" smtClean="0"/>
              <a:t> </a:t>
            </a:r>
            <a:r>
              <a:rPr lang="en-US" sz="1600" dirty="0" err="1" smtClean="0"/>
              <a:t>dhamm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saraṇ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gacchāmi</a:t>
            </a:r>
            <a:r>
              <a:rPr lang="en-US" sz="1600" dirty="0" smtClean="0"/>
              <a:t>. 		</a:t>
            </a:r>
            <a:endParaRPr lang="en-US" sz="1600" b="1" dirty="0" smtClean="0"/>
          </a:p>
          <a:p>
            <a:pPr marL="346075" indent="-346075"/>
            <a:r>
              <a:rPr lang="en-US" sz="1600" b="1" dirty="0" err="1" smtClean="0"/>
              <a:t>Dutiyampi</a:t>
            </a:r>
            <a:r>
              <a:rPr lang="en-US" sz="1600" dirty="0" smtClean="0"/>
              <a:t> </a:t>
            </a:r>
            <a:r>
              <a:rPr lang="en-US" sz="1600" dirty="0" err="1" smtClean="0"/>
              <a:t>saṅgh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saraṇ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gacchāmi</a:t>
            </a:r>
            <a:r>
              <a:rPr lang="en-US" sz="1600" dirty="0" smtClean="0"/>
              <a:t>. 	</a:t>
            </a:r>
          </a:p>
          <a:p>
            <a:pPr marL="346075" indent="-346075"/>
            <a:endParaRPr lang="en-US" sz="1600" dirty="0" smtClean="0"/>
          </a:p>
          <a:p>
            <a:r>
              <a:rPr lang="en-US" sz="1600" b="1" dirty="0" err="1" smtClean="0"/>
              <a:t>Tatiyampi</a:t>
            </a:r>
            <a:r>
              <a:rPr lang="en-US" sz="1600" dirty="0" smtClean="0"/>
              <a:t> </a:t>
            </a:r>
            <a:r>
              <a:rPr lang="en-US" sz="1600" dirty="0" err="1" smtClean="0"/>
              <a:t>buddh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saraṇ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gacchāmi</a:t>
            </a:r>
            <a:r>
              <a:rPr lang="en-US" sz="1600" dirty="0" smtClean="0"/>
              <a:t>. 		</a:t>
            </a:r>
            <a:endParaRPr lang="en-US" sz="1600" b="1" dirty="0" smtClean="0"/>
          </a:p>
          <a:p>
            <a:pPr marL="346075" indent="-346075"/>
            <a:r>
              <a:rPr lang="en-US" sz="1600" b="1" dirty="0" err="1" smtClean="0"/>
              <a:t>Tatiyampi</a:t>
            </a:r>
            <a:r>
              <a:rPr lang="en-US" sz="1600" dirty="0" smtClean="0"/>
              <a:t> </a:t>
            </a:r>
            <a:r>
              <a:rPr lang="en-US" sz="1600" dirty="0" err="1" smtClean="0"/>
              <a:t>dhamm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saraṇ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gacchāmi</a:t>
            </a:r>
            <a:r>
              <a:rPr lang="en-US" sz="1600" dirty="0" smtClean="0"/>
              <a:t>. 		</a:t>
            </a:r>
            <a:endParaRPr lang="en-US" sz="1600" b="1" dirty="0" smtClean="0"/>
          </a:p>
          <a:p>
            <a:pPr marL="346075" indent="-346075"/>
            <a:r>
              <a:rPr lang="en-US" sz="1600" b="1" dirty="0" err="1" smtClean="0"/>
              <a:t>Tatiyampi</a:t>
            </a:r>
            <a:r>
              <a:rPr lang="en-US" sz="1600" b="1" dirty="0" smtClean="0"/>
              <a:t> </a:t>
            </a:r>
            <a:r>
              <a:rPr lang="en-US" sz="1600" dirty="0" err="1" smtClean="0"/>
              <a:t>saṅgh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saraṇ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gacchāmi</a:t>
            </a:r>
            <a:r>
              <a:rPr lang="en-US" sz="1600" dirty="0" smtClean="0"/>
              <a:t>. </a:t>
            </a:r>
          </a:p>
          <a:p>
            <a:pPr marL="346075" indent="-346075">
              <a:buFont typeface="Arial" pitchFamily="34" charset="0"/>
              <a:buNone/>
            </a:pPr>
            <a:endParaRPr lang="en-US" sz="1400" dirty="0" smtClean="0"/>
          </a:p>
          <a:p>
            <a:pPr marL="514350" indent="-514350">
              <a:buFont typeface="Arial" pitchFamily="34" charset="0"/>
              <a:buNone/>
            </a:pPr>
            <a:endParaRPr lang="en-US" sz="7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600" b="1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5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6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500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5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5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6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52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265237"/>
            <a:ext cx="8229600" cy="80245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12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Buddh</a:t>
            </a:r>
            <a:r>
              <a:rPr lang="en-US" sz="112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aṃ</a:t>
            </a:r>
            <a:r>
              <a:rPr lang="en-US" sz="1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12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saraṇ</a:t>
            </a:r>
            <a:r>
              <a:rPr lang="en-US" sz="112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aṃ</a:t>
            </a:r>
            <a:r>
              <a:rPr lang="en-US" sz="11200" dirty="0" smtClean="0"/>
              <a:t> </a:t>
            </a:r>
            <a:r>
              <a:rPr lang="en-US" sz="11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gacchāmi</a:t>
            </a:r>
            <a:r>
              <a:rPr lang="en-US" sz="11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0" indent="0">
              <a:buFont typeface="Arial" pitchFamily="34" charset="0"/>
              <a:buNone/>
            </a:pPr>
            <a:endParaRPr lang="en-US" sz="55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55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5500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55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55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48711385"/>
              </p:ext>
            </p:extLst>
          </p:nvPr>
        </p:nvGraphicFramePr>
        <p:xfrm>
          <a:off x="539552" y="710960"/>
          <a:ext cx="7344816" cy="4885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828600" y="771550"/>
            <a:ext cx="5904656" cy="576064"/>
          </a:xfrm>
        </p:spPr>
        <p:txBody>
          <a:bodyPr>
            <a:normAutofit/>
          </a:bodyPr>
          <a:lstStyle/>
          <a:p>
            <a:r>
              <a:rPr lang="en-US" altLang="ko-KR" sz="3000" dirty="0" smtClean="0">
                <a:solidFill>
                  <a:srgbClr val="FF0000"/>
                </a:solidFill>
                <a:latin typeface="Calibri" pitchFamily="34" charset="0"/>
              </a:rPr>
              <a:t>ĐỒNG VỊ</a:t>
            </a:r>
            <a:endParaRPr lang="ko-KR" alt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40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265237"/>
            <a:ext cx="8229600" cy="80245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12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Dhammaṃ</a:t>
            </a:r>
            <a:r>
              <a:rPr lang="en-US" sz="11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12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saraṇaṃ</a:t>
            </a:r>
            <a:r>
              <a:rPr lang="en-US" sz="11200" b="1" dirty="0" smtClean="0"/>
              <a:t> </a:t>
            </a:r>
            <a:r>
              <a:rPr lang="en-US" sz="11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gacchāmi</a:t>
            </a:r>
            <a:r>
              <a:rPr lang="en-US" sz="1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11200" b="1" dirty="0" smtClean="0"/>
              <a:t> </a:t>
            </a:r>
          </a:p>
          <a:p>
            <a:pPr marL="0" indent="0">
              <a:buFont typeface="Arial" pitchFamily="34" charset="0"/>
              <a:buNone/>
            </a:pPr>
            <a:endParaRPr lang="en-US" sz="112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55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5500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55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55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321847574"/>
              </p:ext>
            </p:extLst>
          </p:nvPr>
        </p:nvGraphicFramePr>
        <p:xfrm>
          <a:off x="539552" y="771550"/>
          <a:ext cx="7344816" cy="4885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828600" y="771550"/>
            <a:ext cx="5904656" cy="576064"/>
          </a:xfrm>
        </p:spPr>
        <p:txBody>
          <a:bodyPr>
            <a:normAutofit/>
          </a:bodyPr>
          <a:lstStyle/>
          <a:p>
            <a:r>
              <a:rPr lang="en-US" altLang="ko-KR" sz="3000" dirty="0" smtClean="0">
                <a:solidFill>
                  <a:srgbClr val="FF0000"/>
                </a:solidFill>
                <a:latin typeface="Calibri" pitchFamily="34" charset="0"/>
              </a:rPr>
              <a:t>ĐỒNG VỊ</a:t>
            </a:r>
            <a:endParaRPr lang="ko-KR" alt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40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CỔ NGỮ &amp; TỬ NGỮ</a:t>
            </a:r>
            <a:endParaRPr lang="ko-KR" altLang="en-US" dirty="0"/>
          </a:p>
        </p:txBody>
      </p:sp>
      <p:sp>
        <p:nvSpPr>
          <p:cNvPr id="33" name="Rectangle 32"/>
          <p:cNvSpPr/>
          <p:nvPr/>
        </p:nvSpPr>
        <p:spPr>
          <a:xfrm>
            <a:off x="-18256" y="1159325"/>
            <a:ext cx="9180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en-US" dirty="0" err="1" smtClean="0"/>
              <a:t>Thế</a:t>
            </a:r>
            <a:r>
              <a:rPr lang="en-US" dirty="0" smtClean="0"/>
              <a:t> </a:t>
            </a:r>
            <a:r>
              <a:rPr lang="en-US" dirty="0" err="1" smtClean="0"/>
              <a:t>giới</a:t>
            </a:r>
            <a:r>
              <a:rPr lang="en-US" dirty="0" smtClean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ngôn-ngữ</a:t>
            </a:r>
            <a:r>
              <a:rPr lang="en-US" dirty="0"/>
              <a:t>, </a:t>
            </a:r>
            <a:r>
              <a:rPr lang="en-US" dirty="0" err="1"/>
              <a:t>mỗi</a:t>
            </a:r>
            <a:r>
              <a:rPr lang="en-US" dirty="0"/>
              <a:t> </a:t>
            </a:r>
            <a:r>
              <a:rPr lang="en-US" dirty="0" err="1"/>
              <a:t>vùng</a:t>
            </a:r>
            <a:r>
              <a:rPr lang="en-US" dirty="0"/>
              <a:t>, </a:t>
            </a:r>
            <a:r>
              <a:rPr lang="en-US" dirty="0" err="1" smtClean="0"/>
              <a:t>địa</a:t>
            </a:r>
            <a:r>
              <a:rPr lang="en-US" dirty="0" smtClean="0"/>
              <a:t> </a:t>
            </a:r>
            <a:r>
              <a:rPr lang="en-US" dirty="0" err="1" smtClean="0"/>
              <a:t>phương</a:t>
            </a:r>
            <a:r>
              <a:rPr lang="en-US" dirty="0" smtClean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 smtClean="0"/>
              <a:t>ngôn</a:t>
            </a:r>
            <a:r>
              <a:rPr lang="en-US" dirty="0" smtClean="0"/>
              <a:t> </a:t>
            </a:r>
            <a:r>
              <a:rPr lang="en-US" dirty="0" err="1" smtClean="0"/>
              <a:t>ngữ</a:t>
            </a:r>
            <a:r>
              <a:rPr lang="en-US" dirty="0" smtClean="0"/>
              <a:t> </a:t>
            </a:r>
            <a:r>
              <a:rPr lang="en-US" dirty="0" err="1" smtClean="0"/>
              <a:t>đặc</a:t>
            </a:r>
            <a:r>
              <a:rPr lang="en-US" dirty="0" smtClean="0"/>
              <a:t> </a:t>
            </a:r>
            <a:r>
              <a:rPr lang="en-US" dirty="0" err="1" smtClean="0"/>
              <a:t>trưng</a:t>
            </a:r>
            <a:r>
              <a:rPr lang="en-US" dirty="0" smtClean="0"/>
              <a:t> </a:t>
            </a:r>
            <a:r>
              <a:rPr lang="en-US" dirty="0" err="1" smtClean="0"/>
              <a:t>riêng</a:t>
            </a:r>
            <a:r>
              <a:rPr lang="en-US" dirty="0" smtClean="0"/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275856" y="1563638"/>
            <a:ext cx="1629870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b="1" dirty="0">
                <a:ln/>
                <a:solidFill>
                  <a:srgbClr val="FF0000"/>
                </a:solidFill>
              </a:rPr>
              <a:t>PHƯƠNG NGỮ</a:t>
            </a:r>
          </a:p>
        </p:txBody>
      </p:sp>
      <p:sp>
        <p:nvSpPr>
          <p:cNvPr id="5" name="Rectangle 4"/>
          <p:cNvSpPr/>
          <p:nvPr/>
        </p:nvSpPr>
        <p:spPr>
          <a:xfrm>
            <a:off x="2525731" y="1989006"/>
            <a:ext cx="3226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QUY-LUẬT CỦA MỌI NGÔN-NGỮ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17041" y="2414374"/>
            <a:ext cx="7437613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b="1" dirty="0" err="1" smtClean="0">
                <a:ln/>
                <a:solidFill>
                  <a:srgbClr val="FF0000"/>
                </a:solidFill>
              </a:rPr>
              <a:t>Sau</a:t>
            </a:r>
            <a:r>
              <a:rPr lang="en-US" b="1" dirty="0" smtClean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một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thời-gian</a:t>
            </a:r>
            <a:r>
              <a:rPr lang="en-US" b="1" dirty="0">
                <a:ln/>
                <a:solidFill>
                  <a:srgbClr val="FF0000"/>
                </a:solidFill>
              </a:rPr>
              <a:t>, </a:t>
            </a:r>
            <a:r>
              <a:rPr lang="en-US" b="1" dirty="0" err="1">
                <a:ln/>
                <a:solidFill>
                  <a:srgbClr val="FF0000"/>
                </a:solidFill>
              </a:rPr>
              <a:t>mọi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ngôn-ngữ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đều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thay-đổi</a:t>
            </a:r>
            <a:r>
              <a:rPr lang="en-US" b="1" dirty="0">
                <a:ln/>
                <a:solidFill>
                  <a:srgbClr val="FF0000"/>
                </a:solidFill>
              </a:rPr>
              <a:t>, </a:t>
            </a:r>
            <a:r>
              <a:rPr lang="en-US" b="1" dirty="0" err="1">
                <a:ln/>
                <a:solidFill>
                  <a:srgbClr val="FF0000"/>
                </a:solidFill>
              </a:rPr>
              <a:t>dạng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ngôn-ngữ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trước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đó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sẽ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endParaRPr lang="en-US" b="1" dirty="0" smtClean="0">
              <a:ln/>
              <a:solidFill>
                <a:srgbClr val="FF0000"/>
              </a:solidFill>
            </a:endParaRPr>
          </a:p>
          <a:p>
            <a:pPr algn="ctr"/>
            <a:r>
              <a:rPr lang="en-US" b="1" dirty="0" err="1" smtClean="0">
                <a:ln/>
                <a:solidFill>
                  <a:srgbClr val="FF0000"/>
                </a:solidFill>
              </a:rPr>
              <a:t>trở-thành</a:t>
            </a:r>
            <a:r>
              <a:rPr lang="en-US" b="1" dirty="0" smtClean="0">
                <a:ln/>
                <a:solidFill>
                  <a:srgbClr val="FF0000"/>
                </a:solidFill>
              </a:rPr>
              <a:t> “</a:t>
            </a:r>
            <a:r>
              <a:rPr lang="en-US" b="1" dirty="0" err="1">
                <a:ln/>
                <a:solidFill>
                  <a:srgbClr val="FF0000"/>
                </a:solidFill>
              </a:rPr>
              <a:t>cổ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xưa</a:t>
            </a:r>
            <a:r>
              <a:rPr lang="en-US" b="1" dirty="0">
                <a:ln/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590846" y="3166002"/>
            <a:ext cx="12234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TỬ NGỮ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043608" y="3532823"/>
            <a:ext cx="6624736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514350" indent="-514350" algn="ctr"/>
            <a:r>
              <a:rPr lang="en-US" b="1" dirty="0" err="1" smtClean="0">
                <a:ln/>
                <a:solidFill>
                  <a:srgbClr val="FF0000"/>
                </a:solidFill>
              </a:rPr>
              <a:t>Ngôn-ngữ</a:t>
            </a:r>
            <a:r>
              <a:rPr lang="en-US" b="1" dirty="0" smtClean="0">
                <a:ln/>
                <a:solidFill>
                  <a:srgbClr val="FF0000"/>
                </a:solidFill>
              </a:rPr>
              <a:t> </a:t>
            </a:r>
            <a:r>
              <a:rPr lang="en-US" b="1" dirty="0">
                <a:ln/>
                <a:solidFill>
                  <a:srgbClr val="FF0000"/>
                </a:solidFill>
              </a:rPr>
              <a:t>“</a:t>
            </a:r>
            <a:r>
              <a:rPr lang="en-US" b="1" dirty="0" err="1">
                <a:ln/>
                <a:solidFill>
                  <a:srgbClr val="FF0000"/>
                </a:solidFill>
              </a:rPr>
              <a:t>chết</a:t>
            </a:r>
            <a:r>
              <a:rPr lang="en-US" b="1" dirty="0">
                <a:ln/>
                <a:solidFill>
                  <a:srgbClr val="FF0000"/>
                </a:solidFill>
              </a:rPr>
              <a:t>”, “</a:t>
            </a:r>
            <a:r>
              <a:rPr lang="en-US" b="1" dirty="0" err="1">
                <a:ln/>
                <a:solidFill>
                  <a:srgbClr val="FF0000"/>
                </a:solidFill>
              </a:rPr>
              <a:t>chết</a:t>
            </a:r>
            <a:r>
              <a:rPr lang="en-US" b="1" dirty="0">
                <a:ln/>
                <a:solidFill>
                  <a:srgbClr val="FF0000"/>
                </a:solidFill>
              </a:rPr>
              <a:t>” </a:t>
            </a:r>
            <a:r>
              <a:rPr lang="en-US" b="1" dirty="0" err="1">
                <a:ln/>
                <a:solidFill>
                  <a:srgbClr val="FF0000"/>
                </a:solidFill>
              </a:rPr>
              <a:t>đúng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ln/>
                <a:solidFill>
                  <a:srgbClr val="FF0000"/>
                </a:solidFill>
              </a:rPr>
              <a:t>nghĩa</a:t>
            </a:r>
            <a:r>
              <a:rPr lang="en-US" b="1" dirty="0" smtClean="0">
                <a:ln/>
                <a:solidFill>
                  <a:srgbClr val="FF0000"/>
                </a:solidFill>
              </a:rPr>
              <a:t>: </a:t>
            </a:r>
            <a:r>
              <a:rPr lang="en-US" b="1" dirty="0" err="1" smtClean="0">
                <a:ln/>
                <a:solidFill>
                  <a:srgbClr val="FF0000"/>
                </a:solidFill>
              </a:rPr>
              <a:t>không</a:t>
            </a:r>
            <a:r>
              <a:rPr lang="en-US" b="1" dirty="0" smtClean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còn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ai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biết</a:t>
            </a:r>
            <a:r>
              <a:rPr lang="en-US" b="1" dirty="0">
                <a:ln/>
                <a:solidFill>
                  <a:srgbClr val="FF0000"/>
                </a:solidFill>
              </a:rPr>
              <a:t>, </a:t>
            </a:r>
            <a:r>
              <a:rPr lang="en-US" b="1" dirty="0" err="1">
                <a:ln/>
                <a:solidFill>
                  <a:srgbClr val="FF0000"/>
                </a:solidFill>
              </a:rPr>
              <a:t>vì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</a:p>
          <a:p>
            <a:pPr marL="514350" indent="-514350" algn="ctr"/>
            <a:r>
              <a:rPr lang="en-US" b="1" dirty="0" err="1" smtClean="0">
                <a:ln/>
                <a:solidFill>
                  <a:srgbClr val="FF0000"/>
                </a:solidFill>
              </a:rPr>
              <a:t>không</a:t>
            </a:r>
            <a:r>
              <a:rPr lang="en-US" b="1" dirty="0" smtClean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được</a:t>
            </a:r>
            <a:r>
              <a:rPr lang="en-US" b="1" dirty="0">
                <a:ln/>
                <a:solidFill>
                  <a:srgbClr val="FF0000"/>
                </a:solidFill>
              </a:rPr>
              <a:t>/</a:t>
            </a:r>
            <a:r>
              <a:rPr lang="en-US" b="1" dirty="0" err="1">
                <a:ln/>
                <a:solidFill>
                  <a:srgbClr val="FF0000"/>
                </a:solidFill>
              </a:rPr>
              <a:t>không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có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điều-kiện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bảo-tồn</a:t>
            </a:r>
            <a:endParaRPr lang="en-US" b="1" dirty="0">
              <a:ln/>
              <a:solidFill>
                <a:srgbClr val="FF0000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2267744" y="3107744"/>
            <a:ext cx="396044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3590846" y="4179154"/>
            <a:ext cx="12442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CỔ NGỮ</a:t>
            </a: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11560" y="4515966"/>
            <a:ext cx="7616433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514350" indent="-514350" algn="ctr"/>
            <a:r>
              <a:rPr lang="en-US" b="1" dirty="0" err="1" smtClean="0">
                <a:ln/>
                <a:solidFill>
                  <a:srgbClr val="FF0000"/>
                </a:solidFill>
              </a:rPr>
              <a:t>Ngôn-ngữ</a:t>
            </a:r>
            <a:r>
              <a:rPr lang="en-US" b="1" dirty="0" smtClean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xưa</a:t>
            </a:r>
            <a:r>
              <a:rPr lang="en-US" b="1" dirty="0">
                <a:ln/>
                <a:solidFill>
                  <a:srgbClr val="FF0000"/>
                </a:solidFill>
              </a:rPr>
              <a:t>, </a:t>
            </a:r>
            <a:r>
              <a:rPr lang="en-US" b="1" dirty="0" err="1">
                <a:ln/>
                <a:solidFill>
                  <a:srgbClr val="FF0000"/>
                </a:solidFill>
              </a:rPr>
              <a:t>vẫn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còn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được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bảo-tồn</a:t>
            </a:r>
            <a:r>
              <a:rPr lang="en-US" b="1" dirty="0">
                <a:ln/>
                <a:solidFill>
                  <a:srgbClr val="FF0000"/>
                </a:solidFill>
              </a:rPr>
              <a:t>, </a:t>
            </a:r>
            <a:r>
              <a:rPr lang="en-US" b="1" dirty="0" err="1">
                <a:ln/>
                <a:solidFill>
                  <a:srgbClr val="FF0000"/>
                </a:solidFill>
              </a:rPr>
              <a:t>lưu-truyền</a:t>
            </a:r>
            <a:r>
              <a:rPr lang="en-US" b="1" dirty="0">
                <a:ln/>
                <a:solidFill>
                  <a:srgbClr val="FF0000"/>
                </a:solidFill>
              </a:rPr>
              <a:t>, </a:t>
            </a:r>
            <a:r>
              <a:rPr lang="en-US" b="1" dirty="0" err="1">
                <a:ln/>
                <a:solidFill>
                  <a:srgbClr val="FF0000"/>
                </a:solidFill>
              </a:rPr>
              <a:t>học-tập</a:t>
            </a:r>
            <a:r>
              <a:rPr lang="en-US" b="1" dirty="0">
                <a:ln/>
                <a:solidFill>
                  <a:srgbClr val="FF0000"/>
                </a:solidFill>
              </a:rPr>
              <a:t> </a:t>
            </a:r>
            <a:r>
              <a:rPr lang="en-US" b="1" dirty="0" err="1">
                <a:ln/>
                <a:solidFill>
                  <a:srgbClr val="FF0000"/>
                </a:solidFill>
              </a:rPr>
              <a:t>đến</a:t>
            </a:r>
            <a:r>
              <a:rPr lang="en-US" b="1" dirty="0">
                <a:ln/>
                <a:solidFill>
                  <a:srgbClr val="FF0000"/>
                </a:solidFill>
              </a:rPr>
              <a:t> nay</a:t>
            </a:r>
          </a:p>
        </p:txBody>
      </p:sp>
    </p:spTree>
    <p:extLst>
      <p:ext uri="{BB962C8B-B14F-4D97-AF65-F5344CB8AC3E}">
        <p14:creationId xmlns:p14="http://schemas.microsoft.com/office/powerpoint/2010/main" val="114733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" grpId="0"/>
      <p:bldP spid="38" grpId="0"/>
      <p:bldP spid="31" grpId="0"/>
      <p:bldP spid="36" grpId="0"/>
      <p:bldP spid="42" grpId="0"/>
      <p:bldP spid="4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265237"/>
            <a:ext cx="8229600" cy="80245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12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Saṅghaṃ</a:t>
            </a:r>
            <a:r>
              <a:rPr lang="en-US" sz="11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12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saraṇaṃ</a:t>
            </a:r>
            <a:r>
              <a:rPr lang="en-US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1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gacchāmi</a:t>
            </a:r>
            <a:r>
              <a:rPr lang="en-US" sz="1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1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Font typeface="Arial" pitchFamily="34" charset="0"/>
              <a:buNone/>
            </a:pPr>
            <a:endParaRPr lang="en-US" sz="55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55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5500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55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55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133254415"/>
              </p:ext>
            </p:extLst>
          </p:nvPr>
        </p:nvGraphicFramePr>
        <p:xfrm>
          <a:off x="539552" y="915566"/>
          <a:ext cx="7344816" cy="4885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828600" y="771550"/>
            <a:ext cx="5904656" cy="576064"/>
          </a:xfrm>
        </p:spPr>
        <p:txBody>
          <a:bodyPr>
            <a:normAutofit/>
          </a:bodyPr>
          <a:lstStyle/>
          <a:p>
            <a:r>
              <a:rPr lang="en-US" altLang="ko-KR" sz="3000" dirty="0" smtClean="0">
                <a:solidFill>
                  <a:srgbClr val="FF0000"/>
                </a:solidFill>
                <a:latin typeface="Calibri" pitchFamily="34" charset="0"/>
              </a:rPr>
              <a:t>ĐỒNG VỊ</a:t>
            </a:r>
            <a:endParaRPr lang="ko-KR" alt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40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52400" y="1143000"/>
            <a:ext cx="8915400" cy="394903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None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Tam </a:t>
            </a:r>
            <a:r>
              <a:rPr lang="en-US" sz="2000" b="1" dirty="0" err="1" smtClean="0">
                <a:latin typeface="Calibri" pitchFamily="34" charset="0"/>
                <a:cs typeface="Calibri" pitchFamily="34" charset="0"/>
              </a:rPr>
              <a:t>quy</a:t>
            </a: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1600" dirty="0" err="1" smtClean="0"/>
              <a:t>Buddh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saraṇ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gacchāmi</a:t>
            </a:r>
            <a:r>
              <a:rPr lang="en-US" sz="1600" dirty="0" smtClean="0"/>
              <a:t>. 		Con </a:t>
            </a:r>
            <a:r>
              <a:rPr lang="en-US" sz="1600" dirty="0" err="1" smtClean="0"/>
              <a:t>đi</a:t>
            </a:r>
            <a:r>
              <a:rPr lang="en-US" sz="1600" dirty="0" smtClean="0"/>
              <a:t> </a:t>
            </a:r>
            <a:r>
              <a:rPr lang="en-US" sz="1600" dirty="0" err="1" smtClean="0"/>
              <a:t>đến</a:t>
            </a:r>
            <a:r>
              <a:rPr lang="en-US" sz="1600" dirty="0" smtClean="0"/>
              <a:t> </a:t>
            </a:r>
            <a:r>
              <a:rPr lang="en-US" sz="1600" b="1" dirty="0" err="1" smtClean="0"/>
              <a:t>Đức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Phật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là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nơi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nương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nhờ</a:t>
            </a:r>
            <a:endParaRPr lang="en-US" sz="1600" b="1" dirty="0" smtClean="0"/>
          </a:p>
          <a:p>
            <a:pPr marL="346075" indent="-346075"/>
            <a:r>
              <a:rPr lang="en-US" sz="1600" dirty="0" err="1" smtClean="0"/>
              <a:t>Dhamm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saraṇ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gacchāmi</a:t>
            </a:r>
            <a:r>
              <a:rPr lang="en-US" sz="1600" dirty="0" smtClean="0"/>
              <a:t>. 		Con </a:t>
            </a:r>
            <a:r>
              <a:rPr lang="en-US" sz="1600" dirty="0" err="1" smtClean="0"/>
              <a:t>đi</a:t>
            </a:r>
            <a:r>
              <a:rPr lang="en-US" sz="1600" dirty="0" smtClean="0"/>
              <a:t> </a:t>
            </a:r>
            <a:r>
              <a:rPr lang="en-US" sz="1600" dirty="0" err="1" smtClean="0"/>
              <a:t>đến</a:t>
            </a:r>
            <a:r>
              <a:rPr lang="en-US" sz="1600" dirty="0" smtClean="0"/>
              <a:t> </a:t>
            </a:r>
            <a:r>
              <a:rPr lang="en-US" sz="1600" b="1" dirty="0" err="1" smtClean="0"/>
              <a:t>Đức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Pháp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là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nơi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nương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nhờ</a:t>
            </a:r>
            <a:endParaRPr lang="en-US" sz="1600" b="1" dirty="0" smtClean="0"/>
          </a:p>
          <a:p>
            <a:pPr marL="346075" indent="-346075"/>
            <a:r>
              <a:rPr lang="en-US" sz="1600" dirty="0" err="1" smtClean="0"/>
              <a:t>Saṅgh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saraṇ</a:t>
            </a:r>
            <a:r>
              <a:rPr lang="en-US" sz="1600" b="1" dirty="0" err="1" smtClean="0"/>
              <a:t>aṃ</a:t>
            </a:r>
            <a:r>
              <a:rPr lang="en-US" sz="1600" dirty="0" smtClean="0"/>
              <a:t> </a:t>
            </a:r>
            <a:r>
              <a:rPr lang="en-US" sz="1600" dirty="0" err="1" smtClean="0"/>
              <a:t>gacchāmi</a:t>
            </a:r>
            <a:r>
              <a:rPr lang="en-US" sz="1600" dirty="0" smtClean="0"/>
              <a:t>. 		Con </a:t>
            </a:r>
            <a:r>
              <a:rPr lang="en-US" sz="1600" dirty="0" err="1" smtClean="0"/>
              <a:t>đi</a:t>
            </a:r>
            <a:r>
              <a:rPr lang="en-US" sz="1600" dirty="0" smtClean="0"/>
              <a:t> </a:t>
            </a:r>
            <a:r>
              <a:rPr lang="en-US" sz="1600" dirty="0" err="1" smtClean="0"/>
              <a:t>đến</a:t>
            </a:r>
            <a:r>
              <a:rPr lang="en-US" sz="1600" dirty="0" smtClean="0"/>
              <a:t> </a:t>
            </a:r>
            <a:r>
              <a:rPr lang="en-US" sz="1600" b="1" dirty="0" err="1" smtClean="0"/>
              <a:t>Đức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Tăng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là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nơi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nương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nhờ</a:t>
            </a:r>
            <a:endParaRPr lang="en-US" sz="1600" b="1" dirty="0" smtClean="0"/>
          </a:p>
          <a:p>
            <a:pPr marL="514350" indent="-514350">
              <a:buFont typeface="Arial" pitchFamily="34" charset="0"/>
              <a:buNone/>
            </a:pP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r>
              <a:rPr lang="en-US" sz="1600" b="1" dirty="0" smtClean="0">
                <a:latin typeface="Calibri" pitchFamily="34" charset="0"/>
                <a:cs typeface="Calibri" pitchFamily="34" charset="0"/>
              </a:rPr>
              <a:t>I come to the Buddha – refuge</a:t>
            </a:r>
          </a:p>
          <a:p>
            <a:pPr marL="514350" indent="-514350">
              <a:buFont typeface="Arial" pitchFamily="34" charset="0"/>
              <a:buNone/>
            </a:pPr>
            <a:r>
              <a:rPr lang="en-US" sz="1600" b="1" dirty="0" smtClean="0">
                <a:latin typeface="Calibri" pitchFamily="34" charset="0"/>
                <a:cs typeface="Calibri" pitchFamily="34" charset="0"/>
              </a:rPr>
              <a:t>I come to the Buddha as my refuge</a:t>
            </a:r>
          </a:p>
          <a:p>
            <a:pPr marL="514350" indent="-514350">
              <a:buFont typeface="Arial" pitchFamily="34" charset="0"/>
              <a:buNone/>
            </a:pPr>
            <a:r>
              <a:rPr lang="en-US" sz="1600" b="1" dirty="0" smtClean="0">
                <a:latin typeface="Calibri" pitchFamily="34" charset="0"/>
                <a:cs typeface="Calibri" pitchFamily="34" charset="0"/>
              </a:rPr>
              <a:t>I come to the Buddha for refuging</a:t>
            </a:r>
            <a:endParaRPr lang="en-US" sz="1050" b="1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0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105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1000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10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10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105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05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44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52400" y="1143000"/>
            <a:ext cx="8915400" cy="57150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None/>
            </a:pPr>
            <a:r>
              <a:rPr lang="en-US" sz="1800" b="1" smtClean="0">
                <a:latin typeface="Calibri" pitchFamily="34" charset="0"/>
                <a:cs typeface="Calibri" pitchFamily="34" charset="0"/>
              </a:rPr>
              <a:t>Tam quy</a:t>
            </a:r>
          </a:p>
          <a:p>
            <a:r>
              <a:rPr lang="en-US" sz="1400" smtClean="0"/>
              <a:t>Buddh</a:t>
            </a:r>
            <a:r>
              <a:rPr lang="en-US" sz="1400" b="1" smtClean="0"/>
              <a:t>aṃ</a:t>
            </a:r>
            <a:r>
              <a:rPr lang="en-US" sz="1400" smtClean="0"/>
              <a:t> saraṇ</a:t>
            </a:r>
            <a:r>
              <a:rPr lang="en-US" sz="1400" b="1" smtClean="0"/>
              <a:t>aṃ</a:t>
            </a:r>
            <a:r>
              <a:rPr lang="en-US" sz="1400" smtClean="0"/>
              <a:t> gacchāmi. 		Con đi đến </a:t>
            </a:r>
            <a:r>
              <a:rPr lang="en-US" sz="1400" b="1" smtClean="0"/>
              <a:t>Đức Phật là nơi nương nhờ</a:t>
            </a:r>
          </a:p>
          <a:p>
            <a:pPr marL="346075" indent="-346075"/>
            <a:r>
              <a:rPr lang="en-US" sz="1400" smtClean="0"/>
              <a:t>Dhamm</a:t>
            </a:r>
            <a:r>
              <a:rPr lang="en-US" sz="1400" b="1" smtClean="0"/>
              <a:t>aṃ</a:t>
            </a:r>
            <a:r>
              <a:rPr lang="en-US" sz="1400" smtClean="0"/>
              <a:t> saraṇ</a:t>
            </a:r>
            <a:r>
              <a:rPr lang="en-US" sz="1400" b="1" smtClean="0"/>
              <a:t>aṃ</a:t>
            </a:r>
            <a:r>
              <a:rPr lang="en-US" sz="1400" smtClean="0"/>
              <a:t> gacchāmi. 		Con đi đến </a:t>
            </a:r>
            <a:r>
              <a:rPr lang="en-US" sz="1400" b="1" smtClean="0"/>
              <a:t>Đức Pháp là nơi nương nhờ</a:t>
            </a:r>
          </a:p>
          <a:p>
            <a:pPr marL="346075" indent="-346075"/>
            <a:r>
              <a:rPr lang="en-US" sz="1400" smtClean="0"/>
              <a:t>Saṅgh</a:t>
            </a:r>
            <a:r>
              <a:rPr lang="en-US" sz="1400" b="1" smtClean="0"/>
              <a:t>aṃ</a:t>
            </a:r>
            <a:r>
              <a:rPr lang="en-US" sz="1400" smtClean="0"/>
              <a:t> saraṇ</a:t>
            </a:r>
            <a:r>
              <a:rPr lang="en-US" sz="1400" b="1" smtClean="0"/>
              <a:t>aṃ</a:t>
            </a:r>
            <a:r>
              <a:rPr lang="en-US" sz="1400" smtClean="0"/>
              <a:t> gacchāmi. 		Con đi đến </a:t>
            </a:r>
            <a:r>
              <a:rPr lang="en-US" sz="1400" b="1" smtClean="0"/>
              <a:t>Đức Tăng là nơi nương nhờ</a:t>
            </a:r>
          </a:p>
          <a:p>
            <a:pPr marL="514350" indent="-514350">
              <a:buFont typeface="Arial" pitchFamily="34" charset="0"/>
              <a:buNone/>
            </a:pPr>
            <a:endParaRPr lang="en-US" sz="1400" smtClean="0">
              <a:latin typeface="Calibri" pitchFamily="34" charset="0"/>
              <a:cs typeface="Calibri" pitchFamily="34" charset="0"/>
            </a:endParaRPr>
          </a:p>
          <a:p>
            <a:r>
              <a:rPr lang="en-US" sz="1400" b="1" smtClean="0"/>
              <a:t>Dutiyampi</a:t>
            </a:r>
            <a:r>
              <a:rPr lang="en-US" sz="1400" smtClean="0"/>
              <a:t> buddh</a:t>
            </a:r>
            <a:r>
              <a:rPr lang="en-US" sz="1400" b="1" smtClean="0"/>
              <a:t>aṃ</a:t>
            </a:r>
            <a:r>
              <a:rPr lang="en-US" sz="1400" smtClean="0"/>
              <a:t> saraṇ</a:t>
            </a:r>
            <a:r>
              <a:rPr lang="en-US" sz="1400" b="1" smtClean="0"/>
              <a:t>aṃ</a:t>
            </a:r>
            <a:r>
              <a:rPr lang="en-US" sz="1400" smtClean="0"/>
              <a:t> gacchāmi. 		</a:t>
            </a:r>
            <a:endParaRPr lang="en-US" sz="1400" b="1" smtClean="0"/>
          </a:p>
          <a:p>
            <a:pPr marL="346075" indent="-346075"/>
            <a:r>
              <a:rPr lang="en-US" sz="1400" b="1" smtClean="0"/>
              <a:t>Dutiyampi</a:t>
            </a:r>
            <a:r>
              <a:rPr lang="en-US" sz="1400" smtClean="0"/>
              <a:t> dhamm</a:t>
            </a:r>
            <a:r>
              <a:rPr lang="en-US" sz="1400" b="1" smtClean="0"/>
              <a:t>aṃ</a:t>
            </a:r>
            <a:r>
              <a:rPr lang="en-US" sz="1400" smtClean="0"/>
              <a:t> saraṇ</a:t>
            </a:r>
            <a:r>
              <a:rPr lang="en-US" sz="1400" b="1" smtClean="0"/>
              <a:t>aṃ</a:t>
            </a:r>
            <a:r>
              <a:rPr lang="en-US" sz="1400" smtClean="0"/>
              <a:t> gacchāmi. 		</a:t>
            </a:r>
            <a:endParaRPr lang="en-US" sz="1400" b="1" smtClean="0"/>
          </a:p>
          <a:p>
            <a:pPr marL="346075" indent="-346075"/>
            <a:r>
              <a:rPr lang="en-US" sz="1400" b="1" smtClean="0"/>
              <a:t>Dutiyampi</a:t>
            </a:r>
            <a:r>
              <a:rPr lang="en-US" sz="1400" smtClean="0"/>
              <a:t> saṅgh</a:t>
            </a:r>
            <a:r>
              <a:rPr lang="en-US" sz="1400" b="1" smtClean="0"/>
              <a:t>aṃ</a:t>
            </a:r>
            <a:r>
              <a:rPr lang="en-US" sz="1400" smtClean="0"/>
              <a:t> saraṇ</a:t>
            </a:r>
            <a:r>
              <a:rPr lang="en-US" sz="1400" b="1" smtClean="0"/>
              <a:t>aṃ</a:t>
            </a:r>
            <a:r>
              <a:rPr lang="en-US" sz="1400" smtClean="0"/>
              <a:t> gacchāmi. 	</a:t>
            </a:r>
          </a:p>
          <a:p>
            <a:pPr marL="346075" indent="-346075"/>
            <a:endParaRPr lang="en-US" sz="1400" smtClean="0"/>
          </a:p>
          <a:p>
            <a:r>
              <a:rPr lang="en-US" sz="1400" b="1" smtClean="0"/>
              <a:t>Tatiyampi</a:t>
            </a:r>
            <a:r>
              <a:rPr lang="en-US" sz="1400" smtClean="0"/>
              <a:t> buddh</a:t>
            </a:r>
            <a:r>
              <a:rPr lang="en-US" sz="1400" b="1" smtClean="0"/>
              <a:t>aṃ</a:t>
            </a:r>
            <a:r>
              <a:rPr lang="en-US" sz="1400" smtClean="0"/>
              <a:t> saraṇ</a:t>
            </a:r>
            <a:r>
              <a:rPr lang="en-US" sz="1400" b="1" smtClean="0"/>
              <a:t>aṃ</a:t>
            </a:r>
            <a:r>
              <a:rPr lang="en-US" sz="1400" smtClean="0"/>
              <a:t> gacchāmi. 		</a:t>
            </a:r>
            <a:endParaRPr lang="en-US" sz="1400" b="1" smtClean="0"/>
          </a:p>
          <a:p>
            <a:pPr marL="346075" indent="-346075"/>
            <a:r>
              <a:rPr lang="en-US" sz="1400" b="1" smtClean="0"/>
              <a:t>Tatiyampi</a:t>
            </a:r>
            <a:r>
              <a:rPr lang="en-US" sz="1400" smtClean="0"/>
              <a:t> dhamm</a:t>
            </a:r>
            <a:r>
              <a:rPr lang="en-US" sz="1400" b="1" smtClean="0"/>
              <a:t>aṃ</a:t>
            </a:r>
            <a:r>
              <a:rPr lang="en-US" sz="1400" smtClean="0"/>
              <a:t> saraṇ</a:t>
            </a:r>
            <a:r>
              <a:rPr lang="en-US" sz="1400" b="1" smtClean="0"/>
              <a:t>aṃ</a:t>
            </a:r>
            <a:r>
              <a:rPr lang="en-US" sz="1400" smtClean="0"/>
              <a:t> gacchāmi. 		</a:t>
            </a:r>
            <a:endParaRPr lang="en-US" sz="1400" b="1" smtClean="0"/>
          </a:p>
          <a:p>
            <a:pPr marL="346075" indent="-346075"/>
            <a:r>
              <a:rPr lang="en-US" sz="1400" b="1" smtClean="0"/>
              <a:t>Tatiyampi </a:t>
            </a:r>
            <a:r>
              <a:rPr lang="en-US" sz="1400" smtClean="0"/>
              <a:t>saṅgh</a:t>
            </a:r>
            <a:r>
              <a:rPr lang="en-US" sz="1400" b="1" smtClean="0"/>
              <a:t>aṃ</a:t>
            </a:r>
            <a:r>
              <a:rPr lang="en-US" sz="1400" smtClean="0"/>
              <a:t> saraṇ</a:t>
            </a:r>
            <a:r>
              <a:rPr lang="en-US" sz="1400" b="1" smtClean="0"/>
              <a:t>aṃ</a:t>
            </a:r>
            <a:r>
              <a:rPr lang="en-US" sz="1400" smtClean="0"/>
              <a:t> gacchāmi. </a:t>
            </a:r>
          </a:p>
          <a:p>
            <a:pPr marL="346075" indent="-346075">
              <a:buFont typeface="Arial" pitchFamily="34" charset="0"/>
              <a:buNone/>
            </a:pPr>
            <a:endParaRPr lang="en-US" sz="1400" smtClean="0"/>
          </a:p>
          <a:p>
            <a:pPr marL="346075" indent="-346075">
              <a:buFont typeface="Arial" pitchFamily="34" charset="0"/>
              <a:buNone/>
            </a:pPr>
            <a:r>
              <a:rPr lang="en-US" sz="1400" smtClean="0"/>
              <a:t>Dutiyampi = Dutiya</a:t>
            </a:r>
            <a:r>
              <a:rPr lang="en-US" sz="1400" b="1" smtClean="0"/>
              <a:t>ṃ </a:t>
            </a:r>
            <a:r>
              <a:rPr lang="en-US" sz="1400" smtClean="0"/>
              <a:t>(lần thứ hai) + pi (hậu-tố nhấn mạnh)	</a:t>
            </a:r>
            <a:endParaRPr lang="en-US" sz="1400" b="1" smtClean="0"/>
          </a:p>
          <a:p>
            <a:pPr marL="346075" indent="-346075">
              <a:buFont typeface="Arial" pitchFamily="34" charset="0"/>
              <a:buNone/>
            </a:pPr>
            <a:r>
              <a:rPr lang="en-US" sz="1400" smtClean="0"/>
              <a:t>Tatiyampi = Tatiya</a:t>
            </a:r>
            <a:r>
              <a:rPr lang="en-US" sz="1400" b="1" smtClean="0"/>
              <a:t>ṃ </a:t>
            </a:r>
            <a:r>
              <a:rPr lang="en-US" sz="1400" smtClean="0"/>
              <a:t>(lần thứ ba) + pi (hậu-tố nhấn mạnh)</a:t>
            </a:r>
            <a:endParaRPr lang="en-US" sz="1400" smtClean="0">
              <a:latin typeface="+mj-lt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70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60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600" b="1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500" b="1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600" b="1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50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50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50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60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6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19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1143000"/>
            <a:ext cx="9073008" cy="2004814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3" indent="0">
              <a:buFont typeface="Arial" pitchFamily="34" charset="0"/>
              <a:buNone/>
            </a:pPr>
            <a:r>
              <a:rPr lang="en-US" sz="9200" dirty="0" err="1" smtClean="0">
                <a:latin typeface="Calibri" pitchFamily="34" charset="0"/>
                <a:cs typeface="Calibri" pitchFamily="34" charset="0"/>
              </a:rPr>
              <a:t>Đồng-vị</a:t>
            </a:r>
            <a:r>
              <a:rPr lang="en-US" sz="9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dirty="0" err="1" smtClean="0">
                <a:latin typeface="Calibri" pitchFamily="34" charset="0"/>
                <a:cs typeface="Calibri" pitchFamily="34" charset="0"/>
              </a:rPr>
              <a:t>được</a:t>
            </a:r>
            <a:r>
              <a:rPr lang="en-US" sz="9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dirty="0" err="1" smtClean="0">
                <a:latin typeface="Calibri" pitchFamily="34" charset="0"/>
                <a:cs typeface="Calibri" pitchFamily="34" charset="0"/>
              </a:rPr>
              <a:t>dùng</a:t>
            </a:r>
            <a:r>
              <a:rPr lang="en-US" sz="9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dirty="0" err="1" smtClean="0">
                <a:latin typeface="Calibri" pitchFamily="34" charset="0"/>
                <a:cs typeface="Calibri" pitchFamily="34" charset="0"/>
              </a:rPr>
              <a:t>nhiều</a:t>
            </a:r>
            <a:r>
              <a:rPr lang="en-US" sz="9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dirty="0" err="1" smtClean="0">
                <a:latin typeface="Calibri" pitchFamily="34" charset="0"/>
                <a:cs typeface="Calibri" pitchFamily="34" charset="0"/>
              </a:rPr>
              <a:t>trong</a:t>
            </a:r>
            <a:r>
              <a:rPr lang="en-US" sz="9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dirty="0" err="1" smtClean="0">
                <a:latin typeface="Calibri" pitchFamily="34" charset="0"/>
                <a:cs typeface="Calibri" pitchFamily="34" charset="0"/>
              </a:rPr>
              <a:t>thơ</a:t>
            </a:r>
            <a:r>
              <a:rPr lang="en-US" sz="9200" dirty="0" smtClean="0">
                <a:latin typeface="Calibri" pitchFamily="34" charset="0"/>
                <a:cs typeface="Calibri" pitchFamily="34" charset="0"/>
              </a:rPr>
              <a:t> (poem, verse)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vì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giúp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câu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đáp-ứng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0" lvl="3" indent="0">
              <a:buFont typeface="Arial" pitchFamily="34" charset="0"/>
              <a:buNone/>
            </a:pP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niêm-luật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mà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vẫn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hàm-chứa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nhiều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ý-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nghĩa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.  </a:t>
            </a:r>
          </a:p>
          <a:p>
            <a:pPr marL="0" lvl="3" indent="0">
              <a:buFont typeface="Arial" pitchFamily="34" charset="0"/>
              <a:buNone/>
            </a:pPr>
            <a:endParaRPr lang="en-US" sz="9200" b="1" dirty="0" smtClean="0">
              <a:latin typeface="Calibri" pitchFamily="34" charset="0"/>
              <a:cs typeface="Calibri" pitchFamily="34" charset="0"/>
            </a:endParaRPr>
          </a:p>
          <a:p>
            <a:pPr marL="0" lvl="3" indent="0">
              <a:buFont typeface="Arial" pitchFamily="34" charset="0"/>
              <a:buNone/>
            </a:pP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Tuy</a:t>
            </a:r>
            <a:r>
              <a:rPr lang="en-US" sz="9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nhiên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yêu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cầu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người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đọc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phải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nắm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9200" b="1" dirty="0" err="1" smtClean="0">
                <a:latin typeface="Calibri" pitchFamily="34" charset="0"/>
                <a:cs typeface="Calibri" pitchFamily="34" charset="0"/>
              </a:rPr>
              <a:t>bối-cảnh</a:t>
            </a:r>
            <a:r>
              <a:rPr lang="en-US" sz="92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sz="9200" dirty="0" smtClean="0">
              <a:latin typeface="+mj-lt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31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600" b="1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2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26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59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6" y="1059582"/>
            <a:ext cx="4972808" cy="40839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50000"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582"/>
            <a:ext cx="4443254" cy="4104456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>
                <a:latin typeface="Calibri" pitchFamily="34" charset="0"/>
              </a:rPr>
              <a:t>VÍ DỤ TỪ THÁNH KINH LATIN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323528" y="1731461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Ego </a:t>
            </a:r>
            <a:r>
              <a:rPr lang="en-US" sz="2400" b="1" dirty="0" err="1">
                <a:solidFill>
                  <a:schemeClr val="bg1"/>
                </a:solidFill>
              </a:rPr>
              <a:t>autem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constitutus</a:t>
            </a:r>
            <a:r>
              <a:rPr lang="en-US" sz="2400" b="1" dirty="0">
                <a:solidFill>
                  <a:schemeClr val="bg1"/>
                </a:solidFill>
              </a:rPr>
              <a:t> sum </a:t>
            </a:r>
            <a:r>
              <a:rPr lang="en-US" sz="2400" b="1" dirty="0" err="1">
                <a:solidFill>
                  <a:schemeClr val="bg1"/>
                </a:solidFill>
              </a:rPr>
              <a:t>rex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ab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eo</a:t>
            </a:r>
            <a:r>
              <a:rPr lang="en-US" sz="2400" b="1" dirty="0">
                <a:solidFill>
                  <a:schemeClr val="bg1"/>
                </a:solidFill>
              </a:rPr>
              <a:t> super </a:t>
            </a:r>
            <a:r>
              <a:rPr lang="en-US" sz="2400" b="1" dirty="0" err="1">
                <a:solidFill>
                  <a:srgbClr val="FFFF00"/>
                </a:solidFill>
              </a:rPr>
              <a:t>Sion</a:t>
            </a:r>
            <a:r>
              <a:rPr lang="en-US" sz="2400" b="1" dirty="0">
                <a:solidFill>
                  <a:srgbClr val="FFFF00"/>
                </a:solidFill>
              </a:rPr>
              <a:t>, </a:t>
            </a:r>
            <a:r>
              <a:rPr lang="en-US" sz="2400" b="1" dirty="0" err="1">
                <a:solidFill>
                  <a:srgbClr val="FFFF00"/>
                </a:solidFill>
              </a:rPr>
              <a:t>montem</a:t>
            </a:r>
            <a:r>
              <a:rPr lang="en-US" sz="2400" b="1" dirty="0">
                <a:solidFill>
                  <a:srgbClr val="FFFF00"/>
                </a:solidFill>
              </a:rPr>
              <a:t> sanctum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ejus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praedicans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praeceptum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ejus</a:t>
            </a:r>
            <a:r>
              <a:rPr lang="en-US" sz="2400" b="1" dirty="0" smtClean="0">
                <a:solidFill>
                  <a:schemeClr val="bg1"/>
                </a:solidFill>
              </a:rPr>
              <a:t>. (Psalm 2)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91680" y="3027605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Nhưng</a:t>
            </a:r>
            <a:r>
              <a:rPr lang="en-US" sz="2400" b="1" dirty="0" smtClean="0">
                <a:solidFill>
                  <a:schemeClr val="bg1"/>
                </a:solidFill>
              </a:rPr>
              <a:t> ta </a:t>
            </a:r>
            <a:r>
              <a:rPr lang="en-US" sz="2400" b="1" dirty="0" err="1" smtClean="0">
                <a:solidFill>
                  <a:schemeClr val="bg1"/>
                </a:solidFill>
              </a:rPr>
              <a:t>đã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được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Ngài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lập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làm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Vua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trên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núi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Sion</a:t>
            </a:r>
            <a:r>
              <a:rPr lang="en-US" sz="2400" b="1" dirty="0" smtClean="0">
                <a:solidFill>
                  <a:srgbClr val="FFFF00"/>
                </a:solidFill>
              </a:rPr>
              <a:t> – </a:t>
            </a:r>
            <a:r>
              <a:rPr lang="en-US" sz="2400" b="1" dirty="0" err="1" smtClean="0">
                <a:solidFill>
                  <a:srgbClr val="FFFF00"/>
                </a:solidFill>
              </a:rPr>
              <a:t>là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ngọn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núi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thiêng-liêng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của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Ngài</a:t>
            </a:r>
            <a:r>
              <a:rPr lang="en-US" sz="2400" b="1" dirty="0" smtClean="0">
                <a:solidFill>
                  <a:schemeClr val="bg1"/>
                </a:solidFill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</a:rPr>
              <a:t>và</a:t>
            </a:r>
            <a:r>
              <a:rPr lang="en-US" sz="2400" b="1" dirty="0" smtClean="0">
                <a:solidFill>
                  <a:schemeClr val="bg1"/>
                </a:solidFill>
              </a:rPr>
              <a:t> ta </a:t>
            </a:r>
            <a:r>
              <a:rPr lang="en-US" sz="2400" b="1" dirty="0" err="1" smtClean="0">
                <a:solidFill>
                  <a:schemeClr val="bg1"/>
                </a:solidFill>
              </a:rPr>
              <a:t>rao-giảng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điều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răn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của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Ngài</a:t>
            </a:r>
            <a:r>
              <a:rPr lang="en-US" sz="2400" b="1" dirty="0" smtClean="0">
                <a:solidFill>
                  <a:schemeClr val="bg1"/>
                </a:solidFill>
              </a:rPr>
              <a:t> . (</a:t>
            </a:r>
            <a:r>
              <a:rPr lang="en-US" sz="2400" b="1" dirty="0" err="1" smtClean="0">
                <a:solidFill>
                  <a:schemeClr val="bg1"/>
                </a:solidFill>
              </a:rPr>
              <a:t>Thánh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thi</a:t>
            </a:r>
            <a:r>
              <a:rPr lang="en-US" sz="2400" b="1" dirty="0" smtClean="0">
                <a:solidFill>
                  <a:schemeClr val="bg1"/>
                </a:solidFill>
              </a:rPr>
              <a:t> 2)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16216" y="1485820"/>
            <a:ext cx="1512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</a:rPr>
              <a:t>mountain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2451541"/>
            <a:ext cx="1512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</a:rPr>
              <a:t>saint</a:t>
            </a:r>
            <a:endParaRPr lang="en-US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80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1143000"/>
            <a:ext cx="8915400" cy="394903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None/>
            </a:pPr>
            <a:r>
              <a:rPr lang="en-US" sz="2800" b="1" dirty="0" err="1" smtClean="0">
                <a:latin typeface="Calibri" pitchFamily="34" charset="0"/>
                <a:cs typeface="Calibri" pitchFamily="34" charset="0"/>
              </a:rPr>
              <a:t>Tăng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 chi </a:t>
            </a:r>
            <a:r>
              <a:rPr lang="en-US" sz="2800" b="1" dirty="0" err="1" smtClean="0">
                <a:latin typeface="Calibri" pitchFamily="34" charset="0"/>
                <a:cs typeface="Calibri" pitchFamily="34" charset="0"/>
              </a:rPr>
              <a:t>bộ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 - </a:t>
            </a:r>
            <a:r>
              <a:rPr lang="en-US" sz="2800" b="1" dirty="0" err="1" smtClean="0">
                <a:latin typeface="Calibri" pitchFamily="34" charset="0"/>
                <a:cs typeface="Calibri" pitchFamily="34" charset="0"/>
              </a:rPr>
              <a:t>Một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  <a:cs typeface="Calibri" pitchFamily="34" charset="0"/>
              </a:rPr>
              <a:t>pháp</a:t>
            </a:r>
            <a:endParaRPr lang="en-US" sz="28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None/>
            </a:pPr>
            <a:endParaRPr lang="en-US" sz="2800" dirty="0" smtClean="0">
              <a:latin typeface="+mj-lt"/>
            </a:endParaRPr>
          </a:p>
          <a:p>
            <a:pPr>
              <a:buFont typeface="Arial" pitchFamily="34" charset="0"/>
              <a:buNone/>
            </a:pPr>
            <a:r>
              <a:rPr lang="en-US" sz="2800" b="1" dirty="0" err="1" smtClean="0">
                <a:latin typeface="+mj-lt"/>
              </a:rPr>
              <a:t>Đoạn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kinh</a:t>
            </a:r>
            <a:r>
              <a:rPr lang="en-US" sz="2800" b="1" dirty="0" smtClean="0">
                <a:latin typeface="+mj-lt"/>
              </a:rPr>
              <a:t> </a:t>
            </a:r>
          </a:p>
          <a:p>
            <a:pPr>
              <a:buFont typeface="Arial" pitchFamily="34" charset="0"/>
              <a:buNone/>
            </a:pPr>
            <a:endParaRPr lang="en-US" sz="2800" b="1" dirty="0" smtClean="0">
              <a:latin typeface="+mj-lt"/>
            </a:endParaRPr>
          </a:p>
          <a:p>
            <a:pPr>
              <a:buFont typeface="Arial" pitchFamily="34" charset="0"/>
              <a:buNone/>
            </a:pPr>
            <a:r>
              <a:rPr lang="en-US" sz="2800" dirty="0" smtClean="0">
                <a:latin typeface="+mj-lt"/>
              </a:rPr>
              <a:t>	</a:t>
            </a:r>
            <a:r>
              <a:rPr lang="en-US" sz="2800" b="1" dirty="0" err="1" smtClean="0">
                <a:latin typeface="+mj-lt"/>
              </a:rPr>
              <a:t>micchādiṭṭhikassa</a:t>
            </a:r>
            <a:r>
              <a:rPr lang="en-US" sz="2800" b="1" dirty="0" smtClean="0">
                <a:latin typeface="+mj-lt"/>
              </a:rPr>
              <a:t>, </a:t>
            </a:r>
            <a:r>
              <a:rPr lang="en-US" sz="2800" b="1" dirty="0" err="1" smtClean="0">
                <a:latin typeface="+mj-lt"/>
              </a:rPr>
              <a:t>bhikkhave</a:t>
            </a:r>
            <a:r>
              <a:rPr lang="en-US" sz="2800" b="1" dirty="0" smtClean="0">
                <a:latin typeface="+mj-lt"/>
              </a:rPr>
              <a:t>, </a:t>
            </a:r>
            <a:r>
              <a:rPr lang="en-US" sz="2800" b="1" dirty="0" err="1" smtClean="0">
                <a:latin typeface="+mj-lt"/>
              </a:rPr>
              <a:t>anuppannā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ceva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akusalā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dhammā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uppajjanti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uppannā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ca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akusalā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dhammā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bhiyyobhāvāya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vepullāya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saṃvattantī</a:t>
            </a:r>
            <a:endParaRPr lang="en-US" sz="2800" b="1" dirty="0" smtClean="0">
              <a:latin typeface="+mj-lt"/>
            </a:endParaRPr>
          </a:p>
          <a:p>
            <a:pPr>
              <a:buFont typeface="Arial" pitchFamily="34" charset="0"/>
              <a:buNone/>
            </a:pPr>
            <a:r>
              <a:rPr lang="en-US" sz="2800" b="1" dirty="0" smtClean="0">
                <a:latin typeface="+mj-lt"/>
              </a:rPr>
              <a:t>	(AN.1.16.2)</a:t>
            </a:r>
          </a:p>
          <a:p>
            <a:pPr>
              <a:buFont typeface="Arial" pitchFamily="34" charset="0"/>
              <a:buNone/>
            </a:pPr>
            <a:endParaRPr lang="en-US" sz="2000" dirty="0" smtClean="0">
              <a:latin typeface="+mj-lt"/>
            </a:endParaRPr>
          </a:p>
          <a:p>
            <a:pPr>
              <a:buFont typeface="Arial" pitchFamily="34" charset="0"/>
              <a:buNone/>
            </a:pPr>
            <a:endParaRPr lang="en-US" sz="3600" b="1" dirty="0" smtClean="0">
              <a:latin typeface="+mj-lt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6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1143000"/>
            <a:ext cx="8915400" cy="394903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micchādiṭṭhikassa</a:t>
            </a:r>
            <a:r>
              <a:rPr 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bhikkhave</a:t>
            </a:r>
            <a:r>
              <a:rPr lang="en-US" sz="1800" dirty="0" smtClean="0">
                <a:latin typeface="+mj-lt"/>
              </a:rPr>
              <a:t>, </a:t>
            </a:r>
            <a:r>
              <a:rPr lang="en-US" sz="1800" dirty="0" err="1" smtClean="0">
                <a:latin typeface="+mj-lt"/>
              </a:rPr>
              <a:t>anuppannā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ceva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akusalā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dhammā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uppajjanti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uppannā</a:t>
            </a:r>
            <a:r>
              <a:rPr lang="en-US" sz="1800" dirty="0" smtClean="0">
                <a:latin typeface="+mj-lt"/>
              </a:rPr>
              <a:t> ca </a:t>
            </a:r>
            <a:r>
              <a:rPr lang="en-US" sz="1800" dirty="0" err="1" smtClean="0">
                <a:latin typeface="+mj-lt"/>
              </a:rPr>
              <a:t>akusalā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dhammā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bhiyyobhāvāya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vepullāya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saṃvattantī</a:t>
            </a:r>
            <a:endParaRPr lang="en-US" sz="1800" dirty="0" smtClean="0">
              <a:latin typeface="+mj-lt"/>
            </a:endParaRPr>
          </a:p>
          <a:p>
            <a:pPr>
              <a:buFont typeface="Arial" pitchFamily="34" charset="0"/>
              <a:buNone/>
            </a:pPr>
            <a:r>
              <a:rPr lang="en-US" sz="1800" dirty="0" smtClean="0">
                <a:latin typeface="+mj-lt"/>
              </a:rPr>
              <a:t>	</a:t>
            </a:r>
          </a:p>
          <a:p>
            <a:pPr>
              <a:buFont typeface="Arial" pitchFamily="34" charset="0"/>
              <a:buNone/>
            </a:pPr>
            <a:endParaRPr lang="en-US" sz="2000" dirty="0" smtClean="0">
              <a:latin typeface="+mj-lt"/>
            </a:endParaRPr>
          </a:p>
          <a:p>
            <a:pPr>
              <a:buFont typeface="Arial" pitchFamily="34" charset="0"/>
              <a:buNone/>
            </a:pPr>
            <a:endParaRPr lang="en-US" sz="3600" b="1" dirty="0" smtClean="0">
              <a:latin typeface="+mj-lt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932040" y="1923678"/>
            <a:ext cx="3168352" cy="136815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Này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Tỳ</a:t>
            </a:r>
            <a:r>
              <a:rPr lang="en-US" dirty="0" smtClean="0"/>
              <a:t> </a:t>
            </a:r>
            <a:r>
              <a:rPr lang="en-US" dirty="0" err="1" smtClean="0"/>
              <a:t>Kheo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6" name="Teardrop 5"/>
          <p:cNvSpPr/>
          <p:nvPr/>
        </p:nvSpPr>
        <p:spPr>
          <a:xfrm>
            <a:off x="5243667" y="3518405"/>
            <a:ext cx="2232248" cy="1419622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Vocative 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Hô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403648" y="1923678"/>
            <a:ext cx="2880320" cy="136815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Đối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người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Tà-kiến</a:t>
            </a:r>
            <a:endParaRPr lang="en-US" dirty="0"/>
          </a:p>
        </p:txBody>
      </p:sp>
      <p:sp>
        <p:nvSpPr>
          <p:cNvPr id="8" name="Teardrop 7"/>
          <p:cNvSpPr/>
          <p:nvPr/>
        </p:nvSpPr>
        <p:spPr>
          <a:xfrm>
            <a:off x="1475656" y="3507854"/>
            <a:ext cx="2160240" cy="1419622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Dative 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Gián</a:t>
            </a:r>
            <a:r>
              <a:rPr lang="en-US" dirty="0" smtClean="0"/>
              <a:t> </a:t>
            </a:r>
            <a:r>
              <a:rPr lang="en-US" dirty="0" err="1" smtClean="0"/>
              <a:t>bổ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1143000"/>
            <a:ext cx="8915400" cy="394903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Này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các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Tỳ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Kheo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đối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với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người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có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Tà-kiến</a:t>
            </a:r>
            <a:r>
              <a:rPr lang="en-US" sz="1800" dirty="0" smtClean="0">
                <a:latin typeface="+mj-lt"/>
              </a:rPr>
              <a:t>, </a:t>
            </a:r>
            <a:r>
              <a:rPr lang="en-US" sz="18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anuppannā</a:t>
            </a:r>
            <a:r>
              <a:rPr 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ceva</a:t>
            </a:r>
            <a:r>
              <a:rPr 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akusalā</a:t>
            </a:r>
            <a:r>
              <a:rPr 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dhammā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uppajjanti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uppannā</a:t>
            </a:r>
            <a:r>
              <a:rPr lang="en-US" sz="1800" dirty="0" smtClean="0">
                <a:latin typeface="+mj-lt"/>
              </a:rPr>
              <a:t> ca </a:t>
            </a:r>
            <a:r>
              <a:rPr lang="en-US" sz="1800" dirty="0" err="1" smtClean="0">
                <a:latin typeface="+mj-lt"/>
              </a:rPr>
              <a:t>akusalā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dhammā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bhiyyobhāvāya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vepullāya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saṃvattantī</a:t>
            </a:r>
            <a:endParaRPr lang="en-US" sz="1800" dirty="0" smtClean="0">
              <a:latin typeface="+mj-lt"/>
            </a:endParaRPr>
          </a:p>
          <a:p>
            <a:pPr>
              <a:buFont typeface="Arial" pitchFamily="34" charset="0"/>
              <a:buNone/>
            </a:pPr>
            <a:r>
              <a:rPr lang="en-US" sz="1800" dirty="0" smtClean="0">
                <a:latin typeface="+mj-lt"/>
              </a:rPr>
              <a:t>	</a:t>
            </a:r>
          </a:p>
          <a:p>
            <a:pPr>
              <a:buFont typeface="Arial" pitchFamily="34" charset="0"/>
              <a:buNone/>
            </a:pPr>
            <a:endParaRPr lang="en-US" sz="2000" dirty="0" smtClean="0">
              <a:latin typeface="+mj-lt"/>
            </a:endParaRPr>
          </a:p>
          <a:p>
            <a:pPr>
              <a:buFont typeface="Arial" pitchFamily="34" charset="0"/>
              <a:buNone/>
            </a:pPr>
            <a:endParaRPr lang="en-US" sz="3600" b="1" dirty="0" smtClean="0">
              <a:latin typeface="+mj-lt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27584" y="1851670"/>
            <a:ext cx="2520280" cy="136815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pháp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Teardrop 5"/>
          <p:cNvSpPr/>
          <p:nvPr/>
        </p:nvSpPr>
        <p:spPr>
          <a:xfrm>
            <a:off x="827584" y="3507854"/>
            <a:ext cx="2016224" cy="1419622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Nominative 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Chủ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9" name="Isosceles Triangle 8"/>
          <p:cNvSpPr/>
          <p:nvPr/>
        </p:nvSpPr>
        <p:spPr>
          <a:xfrm>
            <a:off x="3491880" y="2067694"/>
            <a:ext cx="2448272" cy="1080120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Bất</a:t>
            </a:r>
            <a:r>
              <a:rPr lang="en-US" dirty="0" smtClean="0"/>
              <a:t> </a:t>
            </a:r>
            <a:r>
              <a:rPr lang="en-US" dirty="0" err="1" smtClean="0"/>
              <a:t>thiện</a:t>
            </a:r>
            <a:endParaRPr lang="en-US" dirty="0"/>
          </a:p>
        </p:txBody>
      </p:sp>
      <p:sp>
        <p:nvSpPr>
          <p:cNvPr id="10" name="Isosceles Triangle 9"/>
          <p:cNvSpPr/>
          <p:nvPr/>
        </p:nvSpPr>
        <p:spPr>
          <a:xfrm>
            <a:off x="6156176" y="2067694"/>
            <a:ext cx="2520280" cy="1080120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Chưa</a:t>
            </a:r>
            <a:r>
              <a:rPr lang="en-US" dirty="0" smtClean="0"/>
              <a:t> </a:t>
            </a:r>
            <a:r>
              <a:rPr lang="en-US" dirty="0" err="1" smtClean="0"/>
              <a:t>sinh</a:t>
            </a:r>
            <a:endParaRPr lang="en-US" dirty="0"/>
          </a:p>
        </p:txBody>
      </p:sp>
      <p:sp>
        <p:nvSpPr>
          <p:cNvPr id="11" name="Teardrop 10"/>
          <p:cNvSpPr/>
          <p:nvPr/>
        </p:nvSpPr>
        <p:spPr>
          <a:xfrm>
            <a:off x="3635896" y="3456384"/>
            <a:ext cx="2016224" cy="1419622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Nominative 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Chủ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2" name="Teardrop 11"/>
          <p:cNvSpPr/>
          <p:nvPr/>
        </p:nvSpPr>
        <p:spPr>
          <a:xfrm>
            <a:off x="6372200" y="3435846"/>
            <a:ext cx="2016224" cy="1419622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Nominative 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Chủ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1143000"/>
            <a:ext cx="8915400" cy="394903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Này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các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Tỳ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Kheo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đối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với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người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có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Tà-kiến</a:t>
            </a:r>
            <a:r>
              <a:rPr lang="en-US" sz="1800" dirty="0" smtClean="0">
                <a:latin typeface="+mj-lt"/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các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pháp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bất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thiện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chưa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sinh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uppajjanti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uppannā</a:t>
            </a:r>
            <a:r>
              <a:rPr lang="en-US" sz="1800" dirty="0" smtClean="0">
                <a:latin typeface="+mj-lt"/>
              </a:rPr>
              <a:t> ca </a:t>
            </a:r>
            <a:r>
              <a:rPr lang="en-US" sz="1800" dirty="0" err="1" smtClean="0">
                <a:latin typeface="+mj-lt"/>
              </a:rPr>
              <a:t>akusalā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dhammā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bhiyyobhāvāya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vepullāya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saṃvattantī</a:t>
            </a:r>
            <a:endParaRPr lang="en-US" sz="1800" dirty="0" smtClean="0">
              <a:latin typeface="+mj-lt"/>
            </a:endParaRPr>
          </a:p>
          <a:p>
            <a:pPr>
              <a:buFont typeface="Arial" pitchFamily="34" charset="0"/>
              <a:buNone/>
            </a:pPr>
            <a:r>
              <a:rPr lang="en-US" sz="1800" dirty="0" smtClean="0">
                <a:latin typeface="+mj-lt"/>
              </a:rPr>
              <a:t>	</a:t>
            </a:r>
          </a:p>
          <a:p>
            <a:pPr>
              <a:buFont typeface="Arial" pitchFamily="34" charset="0"/>
              <a:buNone/>
            </a:pPr>
            <a:endParaRPr lang="en-US" sz="2000" dirty="0" smtClean="0">
              <a:latin typeface="+mj-lt"/>
            </a:endParaRPr>
          </a:p>
          <a:p>
            <a:pPr>
              <a:buFont typeface="Arial" pitchFamily="34" charset="0"/>
              <a:buNone/>
            </a:pPr>
            <a:endParaRPr lang="en-US" sz="3600" b="1" dirty="0" smtClean="0">
              <a:latin typeface="+mj-lt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2627784" y="3435846"/>
            <a:ext cx="3096344" cy="1419622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Hiện-tại</a:t>
            </a:r>
            <a:r>
              <a:rPr lang="en-US" dirty="0" smtClean="0"/>
              <a:t>, </a:t>
            </a:r>
            <a:r>
              <a:rPr lang="en-US" dirty="0" err="1" smtClean="0"/>
              <a:t>chủ-động</a:t>
            </a:r>
            <a:r>
              <a:rPr lang="en-US" dirty="0" smtClean="0"/>
              <a:t>, </a:t>
            </a:r>
          </a:p>
          <a:p>
            <a:pPr algn="ctr"/>
            <a:r>
              <a:rPr lang="en-US" dirty="0" err="1" smtClean="0"/>
              <a:t>ngôi</a:t>
            </a:r>
            <a:r>
              <a:rPr lang="en-US" dirty="0" smtClean="0"/>
              <a:t> 3,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nhiều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3203848" y="2067694"/>
            <a:ext cx="2160240" cy="122413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Khởi</a:t>
            </a:r>
            <a:r>
              <a:rPr lang="en-US" dirty="0" smtClean="0"/>
              <a:t> </a:t>
            </a:r>
            <a:r>
              <a:rPr lang="en-US" dirty="0" err="1" smtClean="0"/>
              <a:t>sinh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1143000"/>
            <a:ext cx="8915400" cy="394903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Này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các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Tỳ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Kheo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đối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với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người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có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Tà-kiến</a:t>
            </a:r>
            <a:r>
              <a:rPr lang="en-US" sz="1800" dirty="0" smtClean="0">
                <a:latin typeface="+mj-lt"/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các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pháp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bất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thiện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chưa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sinh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khởi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sinh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18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uppannā</a:t>
            </a:r>
            <a:r>
              <a:rPr 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</a:t>
            </a:r>
            <a:r>
              <a:rPr 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akusalā</a:t>
            </a:r>
            <a:r>
              <a:rPr 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dhammā</a:t>
            </a:r>
            <a:r>
              <a:rPr 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bhiyyobhāvāya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vepullāya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saṃvattantī</a:t>
            </a:r>
            <a:endParaRPr lang="en-US" sz="1800" dirty="0" smtClean="0">
              <a:latin typeface="+mj-lt"/>
            </a:endParaRPr>
          </a:p>
          <a:p>
            <a:pPr>
              <a:buFont typeface="Arial" pitchFamily="34" charset="0"/>
              <a:buNone/>
            </a:pPr>
            <a:r>
              <a:rPr lang="en-US" sz="1800" dirty="0" smtClean="0">
                <a:latin typeface="+mj-lt"/>
              </a:rPr>
              <a:t>	</a:t>
            </a:r>
          </a:p>
          <a:p>
            <a:pPr>
              <a:buFont typeface="Arial" pitchFamily="34" charset="0"/>
              <a:buNone/>
            </a:pPr>
            <a:endParaRPr lang="en-US" sz="2000" dirty="0" smtClean="0">
              <a:latin typeface="+mj-lt"/>
            </a:endParaRPr>
          </a:p>
          <a:p>
            <a:pPr>
              <a:buFont typeface="Arial" pitchFamily="34" charset="0"/>
              <a:buNone/>
            </a:pPr>
            <a:endParaRPr lang="en-US" sz="3600" b="1" dirty="0" smtClean="0">
              <a:latin typeface="+mj-lt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83568" y="1995686"/>
            <a:ext cx="2520280" cy="136815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pháp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Teardrop 7"/>
          <p:cNvSpPr/>
          <p:nvPr/>
        </p:nvSpPr>
        <p:spPr>
          <a:xfrm>
            <a:off x="683568" y="3507854"/>
            <a:ext cx="2016224" cy="1419622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Nominative 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Chủ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9" name="Isosceles Triangle 8"/>
          <p:cNvSpPr/>
          <p:nvPr/>
        </p:nvSpPr>
        <p:spPr>
          <a:xfrm>
            <a:off x="3347864" y="2067694"/>
            <a:ext cx="2448272" cy="1080120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Bất</a:t>
            </a:r>
            <a:r>
              <a:rPr lang="en-US" dirty="0" smtClean="0"/>
              <a:t> </a:t>
            </a:r>
            <a:r>
              <a:rPr lang="en-US" dirty="0" err="1" smtClean="0"/>
              <a:t>thiện</a:t>
            </a:r>
            <a:endParaRPr lang="en-US" dirty="0"/>
          </a:p>
        </p:txBody>
      </p:sp>
      <p:sp>
        <p:nvSpPr>
          <p:cNvPr id="10" name="Isosceles Triangle 9"/>
          <p:cNvSpPr/>
          <p:nvPr/>
        </p:nvSpPr>
        <p:spPr>
          <a:xfrm>
            <a:off x="6012160" y="2067694"/>
            <a:ext cx="2520280" cy="1080120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Đã</a:t>
            </a:r>
            <a:r>
              <a:rPr lang="en-US" dirty="0" smtClean="0"/>
              <a:t> </a:t>
            </a:r>
            <a:r>
              <a:rPr lang="en-US" dirty="0" err="1" smtClean="0"/>
              <a:t>sinh</a:t>
            </a:r>
            <a:endParaRPr lang="en-US" dirty="0"/>
          </a:p>
        </p:txBody>
      </p:sp>
      <p:sp>
        <p:nvSpPr>
          <p:cNvPr id="11" name="Teardrop 10"/>
          <p:cNvSpPr/>
          <p:nvPr/>
        </p:nvSpPr>
        <p:spPr>
          <a:xfrm>
            <a:off x="3419872" y="3507854"/>
            <a:ext cx="2016224" cy="1419622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Nominative 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Chủ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2" name="Teardrop 11"/>
          <p:cNvSpPr/>
          <p:nvPr/>
        </p:nvSpPr>
        <p:spPr>
          <a:xfrm>
            <a:off x="6156176" y="3363838"/>
            <a:ext cx="2016224" cy="1419622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Nominative 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Chủ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CỔ NGỮ &amp; TỬ NGỮ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-1" y="2283718"/>
            <a:ext cx="24984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VÌ SAO CÓ CỔ </a:t>
            </a:r>
            <a:r>
              <a:rPr lang="en-US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NGỮ? </a:t>
            </a:r>
          </a:p>
        </p:txBody>
      </p:sp>
      <p:pic>
        <p:nvPicPr>
          <p:cNvPr id="13" name="Picture 12" descr="CO NGU_TU NG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059582"/>
            <a:ext cx="6306704" cy="40839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147814"/>
            <a:ext cx="2093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VÌ SAO CÓ TỬ NGỮ?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 rot="20608678">
            <a:off x="3923928" y="2760980"/>
            <a:ext cx="44958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200" b="1" i="0" u="none" strike="noStrike" kern="1200" normalizeH="0" baseline="0" noProof="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DO THẾ-LỰC</a:t>
            </a:r>
            <a:r>
              <a:rPr kumimoji="0" lang="en-US" sz="2200" b="1" i="0" u="none" strike="noStrike" kern="1200" normalizeH="0" noProof="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LÀM CHỖ DỰA</a:t>
            </a:r>
            <a:endParaRPr kumimoji="0" lang="en-US" sz="2200" b="1" i="0" u="none" strike="noStrike" kern="1200" normalizeH="0" baseline="0" noProof="0" dirty="0" smtClean="0">
              <a:ln w="12700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32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1143000"/>
            <a:ext cx="8915400" cy="394903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Này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các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Tỳ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Kheo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đối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với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người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có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Tà-kiến</a:t>
            </a:r>
            <a:r>
              <a:rPr lang="en-US" sz="1800" dirty="0" smtClean="0">
                <a:latin typeface="+mj-lt"/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các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pháp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bất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thiện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chưa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sinh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khởi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sinh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các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pháp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bất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thiện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đã</a:t>
            </a:r>
            <a:r>
              <a:rPr lang="en-US" sz="1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+mj-lt"/>
              </a:rPr>
              <a:t>sinh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bhiyyobhāvāya</a:t>
            </a:r>
            <a:r>
              <a:rPr 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vepullāya</a:t>
            </a:r>
            <a:r>
              <a:rPr 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saṃvattantī</a:t>
            </a:r>
            <a:endParaRPr lang="en-US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Font typeface="Arial" pitchFamily="34" charset="0"/>
              <a:buNone/>
            </a:pPr>
            <a:r>
              <a:rPr lang="en-US" sz="1800" dirty="0" smtClean="0">
                <a:latin typeface="+mj-lt"/>
              </a:rPr>
              <a:t>	</a:t>
            </a:r>
          </a:p>
          <a:p>
            <a:pPr>
              <a:buFont typeface="Arial" pitchFamily="34" charset="0"/>
              <a:buNone/>
            </a:pPr>
            <a:endParaRPr lang="en-US" sz="2000" dirty="0" smtClean="0">
              <a:latin typeface="+mj-lt"/>
            </a:endParaRPr>
          </a:p>
          <a:p>
            <a:pPr>
              <a:buFont typeface="Arial" pitchFamily="34" charset="0"/>
              <a:buNone/>
            </a:pPr>
            <a:endParaRPr lang="en-US" sz="3600" b="1" dirty="0" smtClean="0">
              <a:latin typeface="+mj-lt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ardrop 12"/>
          <p:cNvSpPr/>
          <p:nvPr/>
        </p:nvSpPr>
        <p:spPr>
          <a:xfrm>
            <a:off x="323528" y="3590131"/>
            <a:ext cx="2849016" cy="1419622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Hiện-tại</a:t>
            </a:r>
            <a:r>
              <a:rPr lang="en-US" dirty="0" smtClean="0"/>
              <a:t>, </a:t>
            </a:r>
            <a:r>
              <a:rPr lang="en-US" dirty="0" err="1" smtClean="0"/>
              <a:t>chủ-động</a:t>
            </a:r>
            <a:r>
              <a:rPr lang="en-US" dirty="0" smtClean="0"/>
              <a:t>, </a:t>
            </a:r>
          </a:p>
          <a:p>
            <a:pPr algn="ctr"/>
            <a:r>
              <a:rPr lang="en-US" dirty="0" err="1" smtClean="0"/>
              <a:t>ngôi</a:t>
            </a:r>
            <a:r>
              <a:rPr lang="en-US" dirty="0" smtClean="0"/>
              <a:t> 3,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nhiều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899592" y="2139702"/>
            <a:ext cx="2160240" cy="122413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Đi</a:t>
            </a:r>
            <a:r>
              <a:rPr lang="en-US" dirty="0" smtClean="0"/>
              <a:t> </a:t>
            </a:r>
            <a:r>
              <a:rPr lang="en-US" dirty="0" err="1" smtClean="0"/>
              <a:t>đến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3635896" y="1995686"/>
            <a:ext cx="2232248" cy="151216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Sự</a:t>
            </a:r>
            <a:r>
              <a:rPr lang="en-US" dirty="0" smtClean="0"/>
              <a:t> </a:t>
            </a:r>
            <a:r>
              <a:rPr lang="en-US" dirty="0" err="1" smtClean="0"/>
              <a:t>tăng-trưởng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660232" y="1995686"/>
            <a:ext cx="2088232" cy="151216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Sự</a:t>
            </a:r>
            <a:r>
              <a:rPr lang="en-US" dirty="0" smtClean="0"/>
              <a:t> </a:t>
            </a:r>
            <a:r>
              <a:rPr lang="en-US" dirty="0" err="1" smtClean="0"/>
              <a:t>viên-mãn</a:t>
            </a:r>
            <a:endParaRPr lang="en-US" dirty="0"/>
          </a:p>
        </p:txBody>
      </p:sp>
      <p:sp>
        <p:nvSpPr>
          <p:cNvPr id="17" name="Teardrop 16"/>
          <p:cNvSpPr/>
          <p:nvPr/>
        </p:nvSpPr>
        <p:spPr>
          <a:xfrm>
            <a:off x="3368216" y="3590131"/>
            <a:ext cx="2592288" cy="1419622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Dative 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gián</a:t>
            </a:r>
            <a:r>
              <a:rPr lang="en-US" dirty="0" smtClean="0"/>
              <a:t> </a:t>
            </a:r>
            <a:r>
              <a:rPr lang="en-US" dirty="0" err="1" smtClean="0"/>
              <a:t>bổ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8" name="Teardrop 17"/>
          <p:cNvSpPr/>
          <p:nvPr/>
        </p:nvSpPr>
        <p:spPr>
          <a:xfrm>
            <a:off x="6156176" y="3600400"/>
            <a:ext cx="2592288" cy="1419622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Dative 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gián</a:t>
            </a:r>
            <a:r>
              <a:rPr lang="en-US" dirty="0" smtClean="0"/>
              <a:t> </a:t>
            </a:r>
            <a:r>
              <a:rPr lang="en-US" dirty="0" err="1" smtClean="0"/>
              <a:t>bổ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vi-VN" dirty="0">
                <a:latin typeface="Calibri" pitchFamily="34" charset="0"/>
                <a:cs typeface="Calibri" pitchFamily="34" charset="0"/>
              </a:rPr>
              <a:t>ĐỌC KINH ĐIỂN</a:t>
            </a:r>
            <a:endParaRPr lang="ko-KR" alt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1143000"/>
            <a:ext cx="8915400" cy="394903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2000" b="1" dirty="0" smtClean="0">
                <a:latin typeface="+mj-lt"/>
              </a:rPr>
              <a:t>	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Này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các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Tỳ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Kheo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đối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với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người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có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Tà-kiến</a:t>
            </a:r>
            <a:r>
              <a:rPr lang="en-US" sz="2000" b="1" dirty="0">
                <a:latin typeface="+mj-lt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các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pháp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bất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thiện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chưa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sinh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khởi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sinh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các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pháp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bất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thiện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đã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sinh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đi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đến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sự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tăng-trưởng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sự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+mj-lt"/>
              </a:rPr>
              <a:t>viên-mãn</a:t>
            </a:r>
            <a:r>
              <a:rPr lang="en-US" sz="2000" b="1" dirty="0" smtClean="0">
                <a:solidFill>
                  <a:srgbClr val="0070C0"/>
                </a:solidFill>
                <a:latin typeface="+mj-lt"/>
              </a:rPr>
              <a:t>.</a:t>
            </a: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  <a:latin typeface="+mj-lt"/>
            </a:endParaRPr>
          </a:p>
          <a:p>
            <a:pPr>
              <a:buFont typeface="Arial" pitchFamily="34" charset="0"/>
              <a:buNone/>
            </a:pPr>
            <a:endParaRPr lang="en-US" sz="2000" b="1" dirty="0" smtClean="0">
              <a:latin typeface="+mj-lt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None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 marL="517525" lvl="1" indent="-517525">
              <a:buFont typeface="Arial" pitchFamily="34" charset="0"/>
              <a:buNone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 marL="1311275" lvl="1" indent="-793750">
              <a:buFont typeface="Arial" pitchFamily="34" charset="0"/>
              <a:buNone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36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148" y="3838390"/>
            <a:ext cx="9144000" cy="576063"/>
          </a:xfrm>
        </p:spPr>
        <p:txBody>
          <a:bodyPr/>
          <a:lstStyle/>
          <a:p>
            <a:r>
              <a:rPr lang="en-US" altLang="ko-KR" dirty="0" err="1" smtClean="0"/>
              <a:t>Xin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Chân</a:t>
            </a:r>
            <a:r>
              <a:rPr lang="en-US" altLang="ko-KR" dirty="0" err="1"/>
              <a:t>-</a:t>
            </a:r>
            <a:r>
              <a:rPr lang="en-US" altLang="ko-KR" dirty="0" err="1" smtClean="0"/>
              <a:t>Thành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Cảm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Ơn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199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CỔ NGỮ &amp; TỬ NGỮ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203598"/>
            <a:ext cx="5526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en-US" b="1" dirty="0">
                <a:ln w="0"/>
                <a:solidFill>
                  <a:srgbClr val="0070C0"/>
                </a:solidFill>
              </a:rPr>
              <a:t>TRƯỜNG HỢP 1:  TÔN GIÁO – </a:t>
            </a:r>
            <a:r>
              <a:rPr lang="en-US" b="1" dirty="0" err="1">
                <a:ln w="0"/>
                <a:solidFill>
                  <a:srgbClr val="0070C0"/>
                </a:solidFill>
              </a:rPr>
              <a:t>Pali</a:t>
            </a:r>
            <a:r>
              <a:rPr lang="en-US" b="1" dirty="0">
                <a:ln w="0"/>
                <a:solidFill>
                  <a:srgbClr val="0070C0"/>
                </a:solidFill>
              </a:rPr>
              <a:t> &amp; Latin</a:t>
            </a:r>
          </a:p>
        </p:txBody>
      </p:sp>
      <p:pic>
        <p:nvPicPr>
          <p:cNvPr id="13" name="Picture 12" descr="THERAVADA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635646"/>
            <a:ext cx="2376264" cy="3215705"/>
          </a:xfrm>
          <a:prstGeom prst="rect">
            <a:avLst/>
          </a:prstGeom>
        </p:spPr>
      </p:pic>
      <p:pic>
        <p:nvPicPr>
          <p:cNvPr id="14" name="Picture 13" descr="POPE URBAN I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635646"/>
            <a:ext cx="4896544" cy="322849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52468" y="4829646"/>
            <a:ext cx="11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Đức</a:t>
            </a:r>
            <a:r>
              <a:rPr lang="en-US" dirty="0"/>
              <a:t> </a:t>
            </a:r>
            <a:r>
              <a:rPr lang="en-US" dirty="0" err="1"/>
              <a:t>Phật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26745" y="4823804"/>
            <a:ext cx="3257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Giáo</a:t>
            </a:r>
            <a:r>
              <a:rPr lang="en-US" dirty="0"/>
              <a:t> </a:t>
            </a:r>
            <a:r>
              <a:rPr lang="en-US" dirty="0" err="1"/>
              <a:t>hoàng</a:t>
            </a:r>
            <a:r>
              <a:rPr lang="en-US" dirty="0"/>
              <a:t> Urban </a:t>
            </a:r>
            <a:r>
              <a:rPr lang="en-US" dirty="0" smtClean="0"/>
              <a:t>II (1035-1099)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91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CỔ NGỮ &amp; TỬ NGỮ</a:t>
            </a:r>
            <a:endParaRPr lang="ko-KR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131590"/>
            <a:ext cx="5670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n w="0"/>
                <a:solidFill>
                  <a:srgbClr val="0070C0"/>
                </a:solidFill>
              </a:rPr>
              <a:t>TRƯỜNG HỢP 2:  CHÍNH TRỊ – Anglo Saxon</a:t>
            </a:r>
          </a:p>
        </p:txBody>
      </p:sp>
      <p:pic>
        <p:nvPicPr>
          <p:cNvPr id="10" name="Picture 9" descr="Alfred_the_Great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578171"/>
            <a:ext cx="2342699" cy="305569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75856" y="4682048"/>
            <a:ext cx="3185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latinLnBrk="0">
              <a:spcBef>
                <a:spcPct val="20000"/>
              </a:spcBef>
              <a:defRPr/>
            </a:pPr>
            <a:r>
              <a:rPr lang="en-US" b="1" dirty="0" smtClean="0">
                <a:solidFill>
                  <a:srgbClr val="00B050"/>
                </a:solidFill>
              </a:rPr>
              <a:t>Alfred </a:t>
            </a:r>
            <a:r>
              <a:rPr lang="en-US" b="1" dirty="0">
                <a:solidFill>
                  <a:srgbClr val="00B050"/>
                </a:solidFill>
              </a:rPr>
              <a:t>the Great (</a:t>
            </a:r>
            <a:r>
              <a:rPr lang="en-US" b="1" dirty="0" smtClean="0">
                <a:solidFill>
                  <a:srgbClr val="00B050"/>
                </a:solidFill>
              </a:rPr>
              <a:t>Alfred </a:t>
            </a:r>
            <a:r>
              <a:rPr lang="en-US" b="1" dirty="0" err="1">
                <a:solidFill>
                  <a:srgbClr val="00B050"/>
                </a:solidFill>
              </a:rPr>
              <a:t>Đại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đế</a:t>
            </a:r>
            <a:r>
              <a:rPr lang="en-US" b="1" dirty="0">
                <a:solidFill>
                  <a:srgbClr val="00B050"/>
                </a:solidFill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6228184" y="2407175"/>
            <a:ext cx="2699792" cy="153272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231775" lvl="0" indent="-231775" latinLnBrk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dirty="0" err="1">
                <a:ln/>
              </a:rPr>
              <a:t>Chặn</a:t>
            </a:r>
            <a:r>
              <a:rPr lang="en-US" b="1" dirty="0">
                <a:ln/>
              </a:rPr>
              <a:t> </a:t>
            </a:r>
            <a:r>
              <a:rPr lang="en-US" b="1" dirty="0" smtClean="0">
                <a:ln/>
              </a:rPr>
              <a:t>Viking: </a:t>
            </a:r>
            <a:r>
              <a:rPr lang="en-US" b="1" dirty="0" err="1" smtClean="0">
                <a:ln/>
              </a:rPr>
              <a:t>trận</a:t>
            </a:r>
            <a:r>
              <a:rPr lang="en-US" b="1" dirty="0" smtClean="0">
                <a:ln/>
              </a:rPr>
              <a:t> </a:t>
            </a:r>
            <a:r>
              <a:rPr lang="en-US" b="1" dirty="0" err="1" smtClean="0">
                <a:ln/>
              </a:rPr>
              <a:t>Edington</a:t>
            </a:r>
            <a:r>
              <a:rPr lang="en-US" b="1" dirty="0" smtClean="0">
                <a:ln/>
              </a:rPr>
              <a:t> (878)</a:t>
            </a:r>
            <a:endParaRPr lang="en-US" b="1" dirty="0">
              <a:ln/>
            </a:endParaRPr>
          </a:p>
          <a:p>
            <a:pPr marL="231775" lvl="0" indent="-231775" latinLnBrk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dirty="0" err="1">
                <a:ln/>
              </a:rPr>
              <a:t>Dùng</a:t>
            </a:r>
            <a:r>
              <a:rPr lang="en-US" b="1" dirty="0">
                <a:ln/>
              </a:rPr>
              <a:t> </a:t>
            </a:r>
            <a:r>
              <a:rPr lang="en-US" b="1" dirty="0" err="1">
                <a:ln/>
              </a:rPr>
              <a:t>bản</a:t>
            </a:r>
            <a:r>
              <a:rPr lang="en-US" b="1" dirty="0">
                <a:ln/>
              </a:rPr>
              <a:t> </a:t>
            </a:r>
            <a:r>
              <a:rPr lang="en-US" b="1" dirty="0" err="1" smtClean="0">
                <a:ln/>
              </a:rPr>
              <a:t>ngữ</a:t>
            </a:r>
            <a:r>
              <a:rPr lang="en-US" b="1" dirty="0" smtClean="0">
                <a:ln/>
              </a:rPr>
              <a:t>: </a:t>
            </a:r>
            <a:r>
              <a:rPr lang="en-US" b="1" dirty="0" err="1" smtClean="0">
                <a:ln/>
              </a:rPr>
              <a:t>dịch</a:t>
            </a:r>
            <a:r>
              <a:rPr lang="en-US" b="1" dirty="0" smtClean="0">
                <a:ln/>
              </a:rPr>
              <a:t> Latin, </a:t>
            </a:r>
            <a:r>
              <a:rPr lang="en-US" b="1" dirty="0" err="1" smtClean="0">
                <a:ln/>
              </a:rPr>
              <a:t>sáng</a:t>
            </a:r>
            <a:r>
              <a:rPr lang="en-US" b="1" dirty="0" smtClean="0">
                <a:ln/>
              </a:rPr>
              <a:t> </a:t>
            </a:r>
            <a:r>
              <a:rPr lang="en-US" b="1" dirty="0" err="1" smtClean="0">
                <a:ln/>
              </a:rPr>
              <a:t>tác</a:t>
            </a:r>
            <a:r>
              <a:rPr lang="en-US" b="1" dirty="0" smtClean="0">
                <a:ln/>
              </a:rPr>
              <a:t> </a:t>
            </a:r>
            <a:r>
              <a:rPr lang="en-US" b="1" dirty="0" err="1" smtClean="0">
                <a:ln/>
              </a:rPr>
              <a:t>bằng</a:t>
            </a:r>
            <a:r>
              <a:rPr lang="en-US" b="1" dirty="0" smtClean="0">
                <a:ln/>
              </a:rPr>
              <a:t> </a:t>
            </a:r>
            <a:r>
              <a:rPr lang="en-US" b="1" dirty="0" err="1" smtClean="0">
                <a:ln/>
              </a:rPr>
              <a:t>tiếng</a:t>
            </a:r>
            <a:r>
              <a:rPr lang="en-US" b="1" dirty="0" smtClean="0">
                <a:ln/>
              </a:rPr>
              <a:t> Anglo Saxon</a:t>
            </a:r>
            <a:endParaRPr lang="en-US" b="1" dirty="0">
              <a:ln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03192"/>
            <a:ext cx="2866596" cy="356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9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CỔ NGỮ &amp; TỬ NGỮ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582"/>
            <a:ext cx="5292080" cy="37904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0152" y="1059582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Muốn</a:t>
            </a:r>
            <a:r>
              <a:rPr lang="en-US" b="1" dirty="0" smtClean="0"/>
              <a:t> </a:t>
            </a:r>
            <a:r>
              <a:rPr lang="en-US" b="1" dirty="0" err="1" smtClean="0"/>
              <a:t>hiểu</a:t>
            </a:r>
            <a:r>
              <a:rPr lang="en-US" b="1" dirty="0" smtClean="0"/>
              <a:t> </a:t>
            </a:r>
            <a:r>
              <a:rPr lang="en-US" b="1" dirty="0" err="1" smtClean="0"/>
              <a:t>Cổ</a:t>
            </a:r>
            <a:r>
              <a:rPr lang="en-US" b="1" dirty="0" smtClean="0"/>
              <a:t> </a:t>
            </a:r>
            <a:r>
              <a:rPr lang="en-US" b="1" dirty="0" err="1" smtClean="0"/>
              <a:t>Ngữ</a:t>
            </a:r>
            <a:r>
              <a:rPr lang="en-US" b="1" dirty="0" smtClean="0"/>
              <a:t>, </a:t>
            </a:r>
            <a:r>
              <a:rPr lang="en-US" b="1" dirty="0" err="1" smtClean="0"/>
              <a:t>phải</a:t>
            </a:r>
            <a:r>
              <a:rPr lang="en-US" b="1" dirty="0" smtClean="0"/>
              <a:t> </a:t>
            </a:r>
            <a:r>
              <a:rPr lang="en-US" b="1" dirty="0" err="1" smtClean="0"/>
              <a:t>hiểu</a:t>
            </a:r>
            <a:r>
              <a:rPr lang="en-US" b="1" dirty="0" smtClean="0"/>
              <a:t> </a:t>
            </a:r>
            <a:r>
              <a:rPr lang="en-US" b="1" dirty="0" err="1" smtClean="0"/>
              <a:t>Thế</a:t>
            </a:r>
            <a:r>
              <a:rPr lang="en-US" b="1" dirty="0" err="1"/>
              <a:t>-</a:t>
            </a:r>
            <a:r>
              <a:rPr lang="en-US" b="1" dirty="0" err="1" smtClean="0"/>
              <a:t>lực</a:t>
            </a:r>
            <a:r>
              <a:rPr lang="en-US" b="1" dirty="0" smtClean="0"/>
              <a:t> </a:t>
            </a:r>
            <a:r>
              <a:rPr lang="en-US" b="1" dirty="0" err="1" smtClean="0"/>
              <a:t>đằng</a:t>
            </a:r>
            <a:r>
              <a:rPr lang="en-US" b="1" dirty="0" smtClean="0"/>
              <a:t> </a:t>
            </a:r>
            <a:r>
              <a:rPr lang="en-US" b="1" dirty="0" err="1" smtClean="0"/>
              <a:t>sau</a:t>
            </a:r>
            <a:r>
              <a:rPr lang="en-US" b="1" dirty="0" smtClean="0"/>
              <a:t> </a:t>
            </a:r>
            <a:r>
              <a:rPr lang="en-US" b="1" dirty="0" err="1" smtClean="0"/>
              <a:t>nó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940152" y="1779662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Diễn</a:t>
            </a:r>
            <a:r>
              <a:rPr lang="en-US" b="1" dirty="0" err="1">
                <a:solidFill>
                  <a:srgbClr val="00B050"/>
                </a:solidFill>
              </a:rPr>
              <a:t>-</a:t>
            </a:r>
            <a:r>
              <a:rPr lang="en-US" b="1" dirty="0" err="1" smtClean="0">
                <a:solidFill>
                  <a:srgbClr val="00B050"/>
                </a:solidFill>
              </a:rPr>
              <a:t>văn</a:t>
            </a:r>
            <a:r>
              <a:rPr lang="en-US" b="1" dirty="0" smtClean="0">
                <a:solidFill>
                  <a:srgbClr val="00B050"/>
                </a:solidFill>
              </a:rPr>
              <a:t> Latin: </a:t>
            </a:r>
            <a:r>
              <a:rPr lang="en-US" b="1" dirty="0" err="1" smtClean="0">
                <a:solidFill>
                  <a:srgbClr val="00B050"/>
                </a:solidFill>
              </a:rPr>
              <a:t>tình</a:t>
            </a:r>
            <a:r>
              <a:rPr lang="en-US" b="1" dirty="0" err="1">
                <a:solidFill>
                  <a:srgbClr val="00B050"/>
                </a:solidFill>
              </a:rPr>
              <a:t>-</a:t>
            </a:r>
            <a:r>
              <a:rPr lang="en-US" b="1" dirty="0" err="1" smtClean="0">
                <a:solidFill>
                  <a:srgbClr val="00B050"/>
                </a:solidFill>
              </a:rPr>
              <a:t>huống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thần</a:t>
            </a:r>
            <a:r>
              <a:rPr lang="en-US" b="1" dirty="0" err="1">
                <a:solidFill>
                  <a:srgbClr val="00B050"/>
                </a:solidFill>
              </a:rPr>
              <a:t>-</a:t>
            </a:r>
            <a:r>
              <a:rPr lang="en-US" b="1" dirty="0" err="1" smtClean="0">
                <a:solidFill>
                  <a:srgbClr val="00B050"/>
                </a:solidFill>
              </a:rPr>
              <a:t>thoại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lịch-sử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thuật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tu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từ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0152" y="2787774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Kinh-điển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Pali</a:t>
            </a:r>
            <a:r>
              <a:rPr lang="en-US" b="1" dirty="0" smtClean="0">
                <a:solidFill>
                  <a:srgbClr val="00B050"/>
                </a:solidFill>
              </a:rPr>
              <a:t>: </a:t>
            </a:r>
            <a:r>
              <a:rPr lang="en-US" b="1" dirty="0" err="1" smtClean="0">
                <a:solidFill>
                  <a:srgbClr val="00B050"/>
                </a:solidFill>
              </a:rPr>
              <a:t>Phật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Pháp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cơ-bản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bối-cảnh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văn-hóa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Chú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Giải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Sớ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Giải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03648" y="480399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F0"/>
                </a:solidFill>
              </a:rPr>
              <a:t>Viện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Nguyên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Lão</a:t>
            </a:r>
            <a:r>
              <a:rPr lang="en-US" b="1" dirty="0" smtClean="0">
                <a:solidFill>
                  <a:srgbClr val="00B0F0"/>
                </a:solidFill>
              </a:rPr>
              <a:t> La-</a:t>
            </a:r>
            <a:r>
              <a:rPr lang="en-US" b="1" dirty="0" err="1" smtClean="0">
                <a:solidFill>
                  <a:srgbClr val="00B0F0"/>
                </a:solidFill>
              </a:rPr>
              <a:t>mã</a:t>
            </a: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1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CỔ NGỮ &amp; TỬ NGỮ</a:t>
            </a:r>
            <a:endParaRPr lang="ko-KR" alt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51520" y="1502171"/>
            <a:ext cx="8568952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b="1" dirty="0" err="1" smtClean="0">
                <a:solidFill>
                  <a:srgbClr val="00B050"/>
                </a:solidFill>
              </a:rPr>
              <a:t>Từ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thế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kỷ</a:t>
            </a:r>
            <a:r>
              <a:rPr lang="en-US" sz="2200" b="1" dirty="0" smtClean="0">
                <a:solidFill>
                  <a:srgbClr val="00B050"/>
                </a:solidFill>
              </a:rPr>
              <a:t> 18, </a:t>
            </a:r>
            <a:r>
              <a:rPr lang="en-US" sz="2200" b="1" dirty="0" err="1" smtClean="0">
                <a:solidFill>
                  <a:srgbClr val="00B050"/>
                </a:solidFill>
              </a:rPr>
              <a:t>ngành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ngôn-ngữ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học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bắt-đầu</a:t>
            </a:r>
            <a:r>
              <a:rPr lang="en-US" sz="2200" b="1" dirty="0" smtClean="0">
                <a:solidFill>
                  <a:srgbClr val="00B050"/>
                </a:solidFill>
              </a:rPr>
              <a:t> ở </a:t>
            </a:r>
            <a:r>
              <a:rPr lang="en-US" sz="2200" b="1" dirty="0" err="1" smtClean="0">
                <a:solidFill>
                  <a:srgbClr val="00B050"/>
                </a:solidFill>
              </a:rPr>
              <a:t>Châu-âu</a:t>
            </a:r>
            <a:r>
              <a:rPr lang="en-US" sz="2200" b="1" dirty="0" smtClean="0">
                <a:solidFill>
                  <a:srgbClr val="00B050"/>
                </a:solidFill>
              </a:rPr>
              <a:t>, </a:t>
            </a:r>
            <a:r>
              <a:rPr lang="en-US" sz="2200" b="1" dirty="0" err="1" smtClean="0">
                <a:solidFill>
                  <a:srgbClr val="00B050"/>
                </a:solidFill>
              </a:rPr>
              <a:t>với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ngôn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ngữ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học</a:t>
            </a:r>
            <a:r>
              <a:rPr lang="en-US" sz="2200" b="1" dirty="0" smtClean="0">
                <a:solidFill>
                  <a:srgbClr val="00B050"/>
                </a:solidFill>
              </a:rPr>
              <a:t> so-</a:t>
            </a:r>
            <a:r>
              <a:rPr lang="en-US" sz="2200" b="1" dirty="0" err="1" smtClean="0">
                <a:solidFill>
                  <a:srgbClr val="00B050"/>
                </a:solidFill>
              </a:rPr>
              <a:t>sánh</a:t>
            </a:r>
            <a:endParaRPr lang="en-US" sz="2200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1000" b="1" dirty="0" smtClean="0">
                <a:solidFill>
                  <a:srgbClr val="00B050"/>
                </a:solidFill>
              </a:rPr>
              <a:t>-------------------------------</a:t>
            </a:r>
          </a:p>
          <a:p>
            <a:pPr marL="0" indent="0">
              <a:buNone/>
            </a:pPr>
            <a:r>
              <a:rPr lang="en-US" sz="2200" b="1" dirty="0" err="1" smtClean="0">
                <a:solidFill>
                  <a:srgbClr val="00B050"/>
                </a:solidFill>
              </a:rPr>
              <a:t>Các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ngôn-ngữ</a:t>
            </a:r>
            <a:r>
              <a:rPr lang="en-US" sz="2200" b="1" dirty="0" smtClean="0">
                <a:solidFill>
                  <a:srgbClr val="00B050"/>
                </a:solidFill>
              </a:rPr>
              <a:t> ở </a:t>
            </a:r>
            <a:r>
              <a:rPr lang="en-US" sz="2200" b="1" dirty="0" err="1" smtClean="0">
                <a:solidFill>
                  <a:srgbClr val="00B050"/>
                </a:solidFill>
              </a:rPr>
              <a:t>nhiều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vùng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trên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thế-giới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có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nhiều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tương-đồng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về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phát-âm</a:t>
            </a:r>
            <a:r>
              <a:rPr lang="en-US" sz="2200" b="1" dirty="0" smtClean="0">
                <a:solidFill>
                  <a:srgbClr val="00B050"/>
                </a:solidFill>
              </a:rPr>
              <a:t>, </a:t>
            </a:r>
            <a:r>
              <a:rPr lang="en-US" sz="2200" b="1" dirty="0" err="1" smtClean="0">
                <a:solidFill>
                  <a:srgbClr val="00B050"/>
                </a:solidFill>
              </a:rPr>
              <a:t>ngữ-pháp</a:t>
            </a:r>
            <a:r>
              <a:rPr lang="en-US" sz="2200" b="1" dirty="0" smtClean="0">
                <a:solidFill>
                  <a:srgbClr val="00B050"/>
                </a:solidFill>
              </a:rPr>
              <a:t>:  Sanskrit, </a:t>
            </a:r>
            <a:r>
              <a:rPr lang="en-US" sz="2200" b="1" dirty="0" err="1" smtClean="0">
                <a:solidFill>
                  <a:srgbClr val="00B050"/>
                </a:solidFill>
              </a:rPr>
              <a:t>Hy-lạp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cổ</a:t>
            </a:r>
            <a:r>
              <a:rPr lang="en-US" sz="2200" b="1" dirty="0" smtClean="0">
                <a:solidFill>
                  <a:srgbClr val="00B050"/>
                </a:solidFill>
              </a:rPr>
              <a:t>, Latin, Anglo-Saxon, Old Norse</a:t>
            </a:r>
          </a:p>
          <a:p>
            <a:pPr marL="0" indent="0">
              <a:buNone/>
            </a:pPr>
            <a:r>
              <a:rPr lang="en-US" sz="1100" b="1" dirty="0" smtClean="0">
                <a:solidFill>
                  <a:srgbClr val="00B050"/>
                </a:solidFill>
              </a:rPr>
              <a:t>------------------------------</a:t>
            </a:r>
          </a:p>
          <a:p>
            <a:pPr marL="0" indent="0">
              <a:buNone/>
            </a:pPr>
            <a:r>
              <a:rPr lang="en-US" sz="2200" b="1" dirty="0" err="1" smtClean="0">
                <a:solidFill>
                  <a:srgbClr val="00B050"/>
                </a:solidFill>
              </a:rPr>
              <a:t>Giả-thuyết</a:t>
            </a:r>
            <a:r>
              <a:rPr lang="en-US" sz="2200" b="1" dirty="0" smtClean="0">
                <a:solidFill>
                  <a:srgbClr val="00B050"/>
                </a:solidFill>
              </a:rPr>
              <a:t>:  </a:t>
            </a:r>
            <a:r>
              <a:rPr lang="en-US" sz="2200" b="1" dirty="0" err="1" smtClean="0">
                <a:solidFill>
                  <a:srgbClr val="00B050"/>
                </a:solidFill>
              </a:rPr>
              <a:t>có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những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họ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ngôn-ngữ</a:t>
            </a:r>
            <a:endParaRPr lang="en-US" sz="2200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1100" b="1" dirty="0">
                <a:solidFill>
                  <a:srgbClr val="00B050"/>
                </a:solidFill>
              </a:rPr>
              <a:t>------------------------------</a:t>
            </a:r>
            <a:endParaRPr lang="en-US" sz="1100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2200" b="1" dirty="0" err="1" smtClean="0">
                <a:solidFill>
                  <a:srgbClr val="00B050"/>
                </a:solidFill>
              </a:rPr>
              <a:t>Các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nhà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ngôn-ngữ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học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tìm-kiếm</a:t>
            </a:r>
            <a:r>
              <a:rPr lang="en-US" sz="2200" b="1" dirty="0" smtClean="0">
                <a:solidFill>
                  <a:srgbClr val="00B050"/>
                </a:solidFill>
              </a:rPr>
              <a:t>, </a:t>
            </a:r>
            <a:r>
              <a:rPr lang="en-US" sz="2200" b="1" dirty="0" err="1" smtClean="0">
                <a:solidFill>
                  <a:srgbClr val="00B050"/>
                </a:solidFill>
              </a:rPr>
              <a:t>phân-loại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các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ngôn-ngữ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vào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các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b="1" dirty="0" err="1" smtClean="0">
                <a:solidFill>
                  <a:srgbClr val="00B050"/>
                </a:solidFill>
              </a:rPr>
              <a:t>họ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200" b="1" dirty="0" err="1" smtClean="0">
                <a:solidFill>
                  <a:srgbClr val="00B050"/>
                </a:solidFill>
              </a:rPr>
              <a:t>ngôn-ngữ</a:t>
            </a:r>
            <a:endParaRPr lang="en-US" sz="22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93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2778</TotalTime>
  <Words>2163</Words>
  <Application>Microsoft Office PowerPoint</Application>
  <PresentationFormat>On-screen Show (16:9)</PresentationFormat>
  <Paragraphs>502</Paragraphs>
  <Slides>52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Cover and End Slide Master</vt:lpstr>
      <vt:lpstr>Contents Slide Master</vt:lpstr>
      <vt:lpstr>Section Break Slide Master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235</cp:revision>
  <dcterms:created xsi:type="dcterms:W3CDTF">2016-12-05T23:26:54Z</dcterms:created>
  <dcterms:modified xsi:type="dcterms:W3CDTF">2019-01-28T10:32:13Z</dcterms:modified>
</cp:coreProperties>
</file>